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94" r:id="rId3"/>
    <p:sldId id="299" r:id="rId4"/>
    <p:sldId id="342" r:id="rId5"/>
    <p:sldId id="439" r:id="rId6"/>
    <p:sldId id="445" r:id="rId7"/>
    <p:sldId id="620" r:id="rId8"/>
    <p:sldId id="503" r:id="rId9"/>
    <p:sldId id="296" r:id="rId10"/>
    <p:sldId id="343" r:id="rId11"/>
    <p:sldId id="358" r:id="rId12"/>
    <p:sldId id="408" r:id="rId13"/>
    <p:sldId id="402" r:id="rId14"/>
    <p:sldId id="447" r:id="rId15"/>
    <p:sldId id="362" r:id="rId16"/>
    <p:sldId id="562" r:id="rId17"/>
    <p:sldId id="363" r:id="rId18"/>
    <p:sldId id="450" r:id="rId19"/>
    <p:sldId id="448" r:id="rId20"/>
    <p:sldId id="451" r:id="rId21"/>
    <p:sldId id="410" r:id="rId22"/>
    <p:sldId id="449" r:id="rId23"/>
    <p:sldId id="403" r:id="rId24"/>
    <p:sldId id="365" r:id="rId26"/>
    <p:sldId id="553" r:id="rId27"/>
    <p:sldId id="621" r:id="rId28"/>
    <p:sldId id="474" r:id="rId29"/>
    <p:sldId id="475" r:id="rId30"/>
    <p:sldId id="480" r:id="rId31"/>
    <p:sldId id="482" r:id="rId32"/>
    <p:sldId id="481" r:id="rId33"/>
    <p:sldId id="490" r:id="rId34"/>
    <p:sldId id="491" r:id="rId35"/>
    <p:sldId id="492" r:id="rId36"/>
    <p:sldId id="496" r:id="rId37"/>
    <p:sldId id="498" r:id="rId38"/>
    <p:sldId id="499" r:id="rId39"/>
    <p:sldId id="571" r:id="rId40"/>
    <p:sldId id="572" r:id="rId41"/>
    <p:sldId id="573" r:id="rId42"/>
    <p:sldId id="615" r:id="rId43"/>
    <p:sldId id="622" r:id="rId44"/>
    <p:sldId id="606" r:id="rId45"/>
    <p:sldId id="607" r:id="rId46"/>
    <p:sldId id="608" r:id="rId47"/>
    <p:sldId id="623" r:id="rId48"/>
    <p:sldId id="609" r:id="rId49"/>
    <p:sldId id="616" r:id="rId50"/>
    <p:sldId id="574" r:id="rId51"/>
    <p:sldId id="575" r:id="rId52"/>
    <p:sldId id="576" r:id="rId53"/>
    <p:sldId id="577" r:id="rId54"/>
    <p:sldId id="578" r:id="rId55"/>
    <p:sldId id="579" r:id="rId56"/>
    <p:sldId id="604" r:id="rId57"/>
    <p:sldId id="580" r:id="rId58"/>
    <p:sldId id="581" r:id="rId59"/>
    <p:sldId id="582" r:id="rId60"/>
    <p:sldId id="583" r:id="rId61"/>
    <p:sldId id="628" r:id="rId62"/>
    <p:sldId id="617" r:id="rId63"/>
    <p:sldId id="624" r:id="rId64"/>
    <p:sldId id="629" r:id="rId65"/>
    <p:sldId id="618" r:id="rId66"/>
    <p:sldId id="610" r:id="rId67"/>
    <p:sldId id="585" r:id="rId68"/>
    <p:sldId id="586" r:id="rId69"/>
    <p:sldId id="587" r:id="rId70"/>
    <p:sldId id="602" r:id="rId71"/>
    <p:sldId id="588" r:id="rId72"/>
    <p:sldId id="589" r:id="rId73"/>
    <p:sldId id="590" r:id="rId74"/>
    <p:sldId id="591" r:id="rId75"/>
    <p:sldId id="592" r:id="rId76"/>
    <p:sldId id="594" r:id="rId77"/>
    <p:sldId id="593" r:id="rId78"/>
    <p:sldId id="595" r:id="rId79"/>
    <p:sldId id="596" r:id="rId8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82" autoAdjust="0"/>
    <p:restoredTop sz="94660"/>
  </p:normalViewPr>
  <p:slideViewPr>
    <p:cSldViewPr>
      <p:cViewPr>
        <p:scale>
          <a:sx n="100" d="100"/>
          <a:sy n="100" d="100"/>
        </p:scale>
        <p:origin x="-202" y="333"/>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3" Type="http://schemas.openxmlformats.org/officeDocument/2006/relationships/tableStyles" Target="tableStyles.xml"/><Relationship Id="rId82" Type="http://schemas.openxmlformats.org/officeDocument/2006/relationships/viewProps" Target="viewProps.xml"/><Relationship Id="rId81" Type="http://schemas.openxmlformats.org/officeDocument/2006/relationships/presProps" Target="presProps.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lgn="l">
              <a:defRPr lang="zh-CN" sz="1280" b="0" i="0" u="none" strike="noStrike" kern="1200" baseline="0">
                <a:solidFill>
                  <a:srgbClr val="000000"/>
                </a:solidFill>
                <a:latin typeface="微软雅黑" panose="020B0503020204020204" pitchFamily="34" charset="-122"/>
                <a:ea typeface="微软雅黑" panose="020B0503020204020204" pitchFamily="34" charset="-122"/>
                <a:cs typeface="Arial" panose="020B0604020202020204"/>
              </a:defRPr>
            </a:pPr>
            <a:r>
              <a:rPr lang="zh-CN" altLang="en-US" sz="1400" b="0" dirty="0" smtClean="0"/>
              <a:t>不同收入国家的国民财富构成（</a:t>
            </a:r>
            <a:r>
              <a:rPr lang="en-US" altLang="zh-CN" sz="1400" b="0" dirty="0" smtClean="0"/>
              <a:t>2000</a:t>
            </a:r>
            <a:r>
              <a:rPr lang="zh-CN" altLang="en-US" sz="1400" b="0" dirty="0" smtClean="0"/>
              <a:t>年）      来源：</a:t>
            </a:r>
            <a:r>
              <a:rPr lang="en-US" altLang="zh-CN" sz="1400" b="0" i="0" u="none" strike="noStrike" baseline="0" dirty="0" smtClean="0">
                <a:effectLst/>
              </a:rPr>
              <a:t>World Bank, 2006</a:t>
            </a:r>
            <a:endParaRPr lang="en-US" sz="1400" b="0" dirty="0"/>
          </a:p>
        </c:rich>
      </c:tx>
      <c:layout>
        <c:manualLayout>
          <c:xMode val="edge"/>
          <c:yMode val="edge"/>
          <c:x val="0.0320565603029182"/>
          <c:y val="0.096694276295956"/>
        </c:manualLayout>
      </c:layout>
      <c:overlay val="0"/>
      <c:spPr>
        <a:noFill/>
        <a:ln w="28654">
          <a:noFill/>
        </a:ln>
      </c:spPr>
    </c:title>
    <c:autoTitleDeleted val="0"/>
    <c:plotArea>
      <c:layout>
        <c:manualLayout>
          <c:layoutTarget val="inner"/>
          <c:xMode val="edge"/>
          <c:yMode val="edge"/>
          <c:x val="0.0816513761467891"/>
          <c:y val="0.230932203389831"/>
          <c:w val="0.908256880733945"/>
          <c:h val="0.59957627118644"/>
        </c:manualLayout>
      </c:layout>
      <c:barChart>
        <c:barDir val="col"/>
        <c:grouping val="percentStacked"/>
        <c:varyColors val="0"/>
        <c:ser>
          <c:idx val="0"/>
          <c:order val="0"/>
          <c:tx>
            <c:strRef>
              <c:f>Natural Capital</c:f>
              <c:strCache>
                <c:ptCount val="1"/>
                <c:pt idx="0">
                  <c:v>Natural Capital</c:v>
                </c:pt>
              </c:strCache>
            </c:strRef>
          </c:tx>
          <c:spPr>
            <a:solidFill>
              <a:srgbClr val="FF6600"/>
            </a:solidFill>
            <a:ln w="14327">
              <a:solidFill>
                <a:srgbClr val="000000"/>
              </a:solidFill>
              <a:prstDash val="solid"/>
            </a:ln>
          </c:spPr>
          <c:invertIfNegative val="0"/>
          <c:dLbls>
            <c:dLbl>
              <c:idx val="2"/>
              <c:layout>
                <c:manualLayout>
                  <c:x val="0.0291183122583609"/>
                  <c:y val="-0.0494860433638941"/>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w="28654">
                <a:noFill/>
              </a:ln>
              <a:effectLst/>
            </c:spPr>
            <c:txPr>
              <a:bodyPr rot="0" spcFirstLastPara="0" vertOverflow="ellipsis" vert="horz" wrap="square" lIns="38100" tIns="19050" rIns="38100" bIns="19050" anchor="ctr" anchorCtr="1"/>
              <a:lstStyle/>
              <a:p>
                <a:pPr>
                  <a:defRPr lang="zh-CN" sz="1070" b="0" i="0" u="none" strike="noStrike" kern="1200" baseline="0">
                    <a:solidFill>
                      <a:srgbClr val="000000"/>
                    </a:solidFill>
                    <a:latin typeface="微软雅黑" panose="020B0503020204020204" pitchFamily="34" charset="-122"/>
                    <a:ea typeface="微软雅黑" panose="020B0503020204020204" pitchFamily="34" charset="-122"/>
                    <a:cs typeface="Arial" panose="020B0604020202020204"/>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Sheet1!$C$5:$C$7</c:f>
              <c:strCache>
                <c:ptCount val="3"/>
                <c:pt idx="0">
                  <c:v>Low-Income</c:v>
                </c:pt>
                <c:pt idx="1">
                  <c:v>Middle-Income</c:v>
                </c:pt>
                <c:pt idx="2">
                  <c:v>High-Income OECD</c:v>
                </c:pt>
              </c:strCache>
            </c:strRef>
          </c:cat>
          <c:val>
            <c:numRef>
              <c:f>Sheet1!$D$5:$D$7</c:f>
              <c:numCache>
                <c:formatCode>0%</c:formatCode>
                <c:ptCount val="3"/>
                <c:pt idx="0">
                  <c:v>0.26</c:v>
                </c:pt>
                <c:pt idx="1">
                  <c:v>0.13</c:v>
                </c:pt>
                <c:pt idx="2">
                  <c:v>0.02</c:v>
                </c:pt>
              </c:numCache>
            </c:numRef>
          </c:val>
        </c:ser>
        <c:ser>
          <c:idx val="1"/>
          <c:order val="1"/>
          <c:tx>
            <c:strRef>
              <c:f>Produced Capital</c:f>
              <c:strCache>
                <c:ptCount val="1"/>
                <c:pt idx="0">
                  <c:v>Produced Capital</c:v>
                </c:pt>
              </c:strCache>
            </c:strRef>
          </c:tx>
          <c:spPr>
            <a:solidFill>
              <a:srgbClr val="FFCC99"/>
            </a:solidFill>
            <a:ln w="14327">
              <a:solidFill>
                <a:srgbClr val="000000"/>
              </a:solidFill>
              <a:prstDash val="solid"/>
            </a:ln>
          </c:spPr>
          <c:invertIfNegative val="0"/>
          <c:dLbls>
            <c:dLbl>
              <c:idx val="2"/>
              <c:layout>
                <c:manualLayout>
                  <c:x val="-0.00253202715290095"/>
                  <c:y val="0.00810838419695073"/>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w="28654">
                <a:noFill/>
              </a:ln>
              <a:effectLst/>
            </c:spPr>
            <c:txPr>
              <a:bodyPr rot="0" spcFirstLastPara="0" vertOverflow="ellipsis" vert="horz" wrap="square" lIns="38100" tIns="19050" rIns="38100" bIns="19050" anchor="ctr" anchorCtr="1"/>
              <a:lstStyle/>
              <a:p>
                <a:pPr>
                  <a:defRPr lang="zh-CN" sz="1070" b="0" i="0" u="none" strike="noStrike" kern="1200" baseline="0">
                    <a:solidFill>
                      <a:srgbClr val="000000"/>
                    </a:solidFill>
                    <a:latin typeface="微软雅黑" panose="020B0503020204020204" pitchFamily="34" charset="-122"/>
                    <a:ea typeface="微软雅黑" panose="020B0503020204020204" pitchFamily="34" charset="-122"/>
                    <a:cs typeface="Arial" panose="020B0604020202020204"/>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Sheet1!$C$5:$C$7</c:f>
              <c:strCache>
                <c:ptCount val="3"/>
                <c:pt idx="0">
                  <c:v>Low-Income</c:v>
                </c:pt>
                <c:pt idx="1">
                  <c:v>Middle-Income</c:v>
                </c:pt>
                <c:pt idx="2">
                  <c:v>High-Income OECD</c:v>
                </c:pt>
              </c:strCache>
            </c:strRef>
          </c:cat>
          <c:val>
            <c:numRef>
              <c:f>Sheet1!$E$5:$E$7</c:f>
              <c:numCache>
                <c:formatCode>0%</c:formatCode>
                <c:ptCount val="3"/>
                <c:pt idx="0">
                  <c:v>0.16</c:v>
                </c:pt>
                <c:pt idx="1">
                  <c:v>0.19</c:v>
                </c:pt>
                <c:pt idx="2">
                  <c:v>0.17</c:v>
                </c:pt>
              </c:numCache>
            </c:numRef>
          </c:val>
        </c:ser>
        <c:ser>
          <c:idx val="2"/>
          <c:order val="2"/>
          <c:tx>
            <c:strRef>
              <c:f>Intangible Capital</c:f>
              <c:strCache>
                <c:ptCount val="1"/>
                <c:pt idx="0">
                  <c:v>Intangible Capital</c:v>
                </c:pt>
              </c:strCache>
            </c:strRef>
          </c:tx>
          <c:spPr>
            <a:solidFill>
              <a:srgbClr val="C0C0C0"/>
            </a:solidFill>
            <a:ln w="14327">
              <a:solidFill>
                <a:srgbClr val="000000"/>
              </a:solidFill>
              <a:prstDash val="solid"/>
            </a:ln>
          </c:spPr>
          <c:invertIfNegative val="0"/>
          <c:dLbls>
            <c:spPr>
              <a:noFill/>
              <a:ln w="28654">
                <a:noFill/>
              </a:ln>
              <a:effectLst/>
            </c:spPr>
            <c:txPr>
              <a:bodyPr rot="0" spcFirstLastPara="0" vertOverflow="ellipsis" vert="horz" wrap="square" lIns="38100" tIns="19050" rIns="38100" bIns="19050" anchor="ctr" anchorCtr="1"/>
              <a:lstStyle/>
              <a:p>
                <a:pPr>
                  <a:defRPr lang="zh-CN" sz="1070" b="0" i="0" u="none" strike="noStrike" kern="1200" baseline="0">
                    <a:solidFill>
                      <a:srgbClr val="000000"/>
                    </a:solidFill>
                    <a:latin typeface="微软雅黑" panose="020B0503020204020204" pitchFamily="34" charset="-122"/>
                    <a:ea typeface="微软雅黑" panose="020B0503020204020204" pitchFamily="34" charset="-122"/>
                    <a:cs typeface="Arial" panose="020B0604020202020204"/>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Sheet1!$C$5:$C$7</c:f>
              <c:strCache>
                <c:ptCount val="3"/>
                <c:pt idx="0">
                  <c:v>Low-Income</c:v>
                </c:pt>
                <c:pt idx="1">
                  <c:v>Middle-Income</c:v>
                </c:pt>
                <c:pt idx="2">
                  <c:v>High-Income OECD</c:v>
                </c:pt>
              </c:strCache>
            </c:strRef>
          </c:cat>
          <c:val>
            <c:numRef>
              <c:f>Sheet1!$F$5:$F$7</c:f>
              <c:numCache>
                <c:formatCode>0%</c:formatCode>
                <c:ptCount val="3"/>
                <c:pt idx="0">
                  <c:v>0.59</c:v>
                </c:pt>
                <c:pt idx="1">
                  <c:v>0.68</c:v>
                </c:pt>
                <c:pt idx="2">
                  <c:v>0.8</c:v>
                </c:pt>
              </c:numCache>
            </c:numRef>
          </c:val>
        </c:ser>
        <c:dLbls>
          <c:showLegendKey val="0"/>
          <c:showVal val="1"/>
          <c:showCatName val="0"/>
          <c:showSerName val="0"/>
          <c:showPercent val="0"/>
          <c:showBubbleSize val="0"/>
        </c:dLbls>
        <c:gapWidth val="150"/>
        <c:overlap val="100"/>
        <c:axId val="212662528"/>
        <c:axId val="84726528"/>
      </c:barChart>
      <c:catAx>
        <c:axId val="212662528"/>
        <c:scaling>
          <c:orientation val="minMax"/>
        </c:scaling>
        <c:delete val="0"/>
        <c:axPos val="b"/>
        <c:numFmt formatCode="General" sourceLinked="1"/>
        <c:majorTickMark val="in"/>
        <c:minorTickMark val="none"/>
        <c:tickLblPos val="nextTo"/>
        <c:spPr>
          <a:ln w="3582" cap="flat" cmpd="sng" algn="ctr">
            <a:solidFill>
              <a:srgbClr val="000000"/>
            </a:solidFill>
            <a:prstDash val="solid"/>
            <a:round/>
          </a:ln>
        </c:spPr>
        <c:txPr>
          <a:bodyPr rot="0" spcFirstLastPara="0" vertOverflow="ellipsis" vert="horz" wrap="square" anchor="ctr" anchorCtr="1"/>
          <a:lstStyle/>
          <a:p>
            <a:pPr>
              <a:defRPr lang="zh-CN" sz="1070" b="0" i="0" u="none" strike="noStrike" kern="1200" baseline="0">
                <a:solidFill>
                  <a:srgbClr val="000000"/>
                </a:solidFill>
                <a:latin typeface="微软雅黑" panose="020B0503020204020204" pitchFamily="34" charset="-122"/>
                <a:ea typeface="微软雅黑" panose="020B0503020204020204" pitchFamily="34" charset="-122"/>
                <a:cs typeface="Arial" panose="020B0604020202020204"/>
              </a:defRPr>
            </a:pPr>
          </a:p>
        </c:txPr>
        <c:crossAx val="84726528"/>
        <c:crosses val="autoZero"/>
        <c:auto val="1"/>
        <c:lblAlgn val="ctr"/>
        <c:lblOffset val="100"/>
        <c:tickLblSkip val="1"/>
        <c:noMultiLvlLbl val="0"/>
      </c:catAx>
      <c:valAx>
        <c:axId val="84726528"/>
        <c:scaling>
          <c:orientation val="minMax"/>
        </c:scaling>
        <c:delete val="0"/>
        <c:axPos val="l"/>
        <c:majorGridlines>
          <c:spPr>
            <a:ln w="3582" cap="flat" cmpd="sng" algn="ctr">
              <a:solidFill>
                <a:srgbClr val="000000"/>
              </a:solidFill>
              <a:prstDash val="sysDash"/>
              <a:round/>
            </a:ln>
          </c:spPr>
        </c:majorGridlines>
        <c:numFmt formatCode="0%" sourceLinked="1"/>
        <c:majorTickMark val="in"/>
        <c:minorTickMark val="none"/>
        <c:tickLblPos val="nextTo"/>
        <c:spPr>
          <a:ln w="3582" cap="flat" cmpd="sng" algn="ctr">
            <a:solidFill>
              <a:srgbClr val="000000"/>
            </a:solidFill>
            <a:prstDash val="solid"/>
            <a:round/>
          </a:ln>
        </c:spPr>
        <c:txPr>
          <a:bodyPr rot="0" spcFirstLastPara="0" vertOverflow="ellipsis" vert="horz" wrap="square" anchor="ctr" anchorCtr="1"/>
          <a:lstStyle/>
          <a:p>
            <a:pPr>
              <a:defRPr lang="zh-CN" sz="1070" b="0" i="0" u="none" strike="noStrike" kern="1200" baseline="0">
                <a:solidFill>
                  <a:srgbClr val="000000"/>
                </a:solidFill>
                <a:latin typeface="微软雅黑" panose="020B0503020204020204" pitchFamily="34" charset="-122"/>
                <a:ea typeface="微软雅黑" panose="020B0503020204020204" pitchFamily="34" charset="-122"/>
                <a:cs typeface="Arial" panose="020B0604020202020204"/>
              </a:defRPr>
            </a:pPr>
          </a:p>
        </c:txPr>
        <c:crossAx val="212662528"/>
        <c:crosses val="autoZero"/>
        <c:crossBetween val="between"/>
      </c:valAx>
      <c:spPr>
        <a:solidFill>
          <a:srgbClr val="FFFFFF"/>
        </a:solidFill>
        <a:ln w="14327">
          <a:solidFill>
            <a:srgbClr val="808080"/>
          </a:solidFill>
          <a:prstDash val="solid"/>
        </a:ln>
      </c:spPr>
    </c:plotArea>
    <c:legend>
      <c:legendPos val="t"/>
      <c:layout>
        <c:manualLayout>
          <c:xMode val="edge"/>
          <c:yMode val="edge"/>
          <c:x val="0.607339449541285"/>
          <c:y val="0.11864406779661"/>
          <c:w val="0.38256880733945"/>
          <c:h val="0.0529661016949153"/>
        </c:manualLayout>
      </c:layout>
      <c:overlay val="0"/>
      <c:spPr>
        <a:solidFill>
          <a:srgbClr val="FFFFFF"/>
        </a:solidFill>
        <a:ln w="28654">
          <a:noFill/>
        </a:ln>
      </c:spPr>
      <c:txPr>
        <a:bodyPr rot="0" spcFirstLastPara="0" vertOverflow="ellipsis" vert="horz" wrap="square" anchor="ctr" anchorCtr="1"/>
        <a:lstStyle/>
        <a:p>
          <a:pPr>
            <a:defRPr lang="zh-CN" sz="1070" b="0" i="0" u="none" strike="noStrike" kern="1200" baseline="0">
              <a:solidFill>
                <a:srgbClr val="000000"/>
              </a:solidFill>
              <a:latin typeface="微软雅黑" panose="020B0503020204020204" pitchFamily="34" charset="-122"/>
              <a:ea typeface="微软雅黑" panose="020B0503020204020204" pitchFamily="34" charset="-122"/>
              <a:cs typeface="Arial" panose="020B0604020202020204"/>
            </a:defRPr>
          </a:pPr>
        </a:p>
      </c:txPr>
    </c:legend>
    <c:plotVisOnly val="1"/>
    <c:dispBlanksAs val="gap"/>
    <c:showDLblsOverMax val="0"/>
  </c:chart>
  <c:spPr>
    <a:solidFill>
      <a:srgbClr val="FFFFFF"/>
    </a:solidFill>
    <a:ln>
      <a:noFill/>
    </a:ln>
  </c:spPr>
  <c:txPr>
    <a:bodyPr/>
    <a:lstStyle/>
    <a:p>
      <a:pPr>
        <a:defRPr lang="zh-CN" sz="1070" b="0" i="0" u="none" strike="noStrike" baseline="0">
          <a:solidFill>
            <a:srgbClr val="000000"/>
          </a:solidFill>
          <a:latin typeface="微软雅黑" panose="020B0503020204020204" pitchFamily="34" charset="-122"/>
          <a:ea typeface="微软雅黑" panose="020B0503020204020204" pitchFamily="34" charset="-122"/>
          <a:cs typeface="Arial" panose="020B0604020202020204"/>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pieChart>
        <c:varyColors val="1"/>
        <c:ser>
          <c:idx val="0"/>
          <c:order val="0"/>
          <c:tx>
            <c:strRef>
              <c:f>Sheet1!$B$1</c:f>
              <c:strCache>
                <c:ptCount val="1"/>
                <c:pt idx="0">
                  <c:v>population structure at Xiasha University Town, Hangzhou (unit: thousand)</c:v>
                </c:pt>
              </c:strCache>
            </c:strRef>
          </c:tx>
          <c:explosion val="0"/>
          <c:dPt>
            <c:idx val="0"/>
            <c:bubble3D val="0"/>
          </c:dPt>
          <c:dPt>
            <c:idx val="1"/>
            <c:bubble3D val="0"/>
          </c:dPt>
          <c:dPt>
            <c:idx val="2"/>
            <c:bubble3D val="0"/>
          </c:dPt>
          <c:dPt>
            <c:idx val="3"/>
            <c:bubble3D val="0"/>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tx1"/>
                    </a:solidFill>
                    <a:latin typeface="+mn-lt"/>
                    <a:ea typeface="+mn-ea"/>
                    <a:cs typeface="+mn-cs"/>
                  </a:defRPr>
                </a:pPr>
              </a:p>
            </c:txPr>
            <c:dLblPos val="bestFit"/>
            <c:showLegendKey val="0"/>
            <c:showVal val="0"/>
            <c:showCatName val="0"/>
            <c:showSerName val="0"/>
            <c:showPercent val="1"/>
            <c:showBubbleSize val="0"/>
            <c:showLeaderLines val="1"/>
            <c:extLst>
              <c:ext xmlns:c15="http://schemas.microsoft.com/office/drawing/2012/chart" uri="{CE6537A1-D6FC-4f65-9D91-7224C49458BB}">
                <c15:layout/>
                <c15:showLeaderLines val="1"/>
                <c15:leaderLines/>
              </c:ext>
            </c:extLst>
          </c:dLbls>
          <c:cat>
            <c:strRef>
              <c:f>Sheet1!$A$2:$A$5</c:f>
              <c:strCache>
                <c:ptCount val="4"/>
                <c:pt idx="0">
                  <c:v>学生</c:v>
                </c:pt>
                <c:pt idx="1">
                  <c:v>教师</c:v>
                </c:pt>
                <c:pt idx="2">
                  <c:v>常住居民</c:v>
                </c:pt>
                <c:pt idx="3">
                  <c:v>临时居民</c:v>
                </c:pt>
              </c:strCache>
            </c:strRef>
          </c:cat>
          <c:val>
            <c:numRef>
              <c:f>Sheet1!$B$2:$B$5</c:f>
              <c:numCache>
                <c:formatCode>General</c:formatCode>
                <c:ptCount val="4"/>
                <c:pt idx="0">
                  <c:v>187</c:v>
                </c:pt>
                <c:pt idx="1">
                  <c:v>20</c:v>
                </c:pt>
                <c:pt idx="2">
                  <c:v>5</c:v>
                </c:pt>
                <c:pt idx="3">
                  <c:v>35</c:v>
                </c:pt>
              </c:numCache>
            </c:numRef>
          </c:val>
        </c:ser>
        <c:dLbls>
          <c:showLegendKey val="0"/>
          <c:showVal val="0"/>
          <c:showCatName val="0"/>
          <c:showSerName val="0"/>
          <c:showPercent val="1"/>
          <c:showBubbleSize val="0"/>
          <c:showLeaderLines val="1"/>
        </c:dLbls>
        <c:firstSliceAng val="0"/>
      </c:pieChart>
    </c:plotArea>
    <c:legend>
      <c:legendPos val="t"/>
      <c:layout>
        <c:manualLayout>
          <c:xMode val="edge"/>
          <c:yMode val="edge"/>
          <c:x val="0.0778903046866779"/>
          <c:y val="0.0741395764397937"/>
          <c:w val="0.844219390626644"/>
          <c:h val="0.0809144381473835"/>
        </c:manualLayout>
      </c:layout>
      <c:overlay val="0"/>
      <c:txPr>
        <a:bodyPr rot="0" spcFirstLastPara="0" vertOverflow="ellipsis" vert="horz" wrap="square" anchor="ctr" anchorCtr="1"/>
        <a:lstStyle/>
        <a:p>
          <a:pPr>
            <a:defRPr lang="zh-CN" sz="1400" b="0" i="0" u="none" strike="noStrike" kern="1200" baseline="0">
              <a:solidFill>
                <a:schemeClr val="tx1"/>
              </a:solidFill>
              <a:latin typeface="+mn-lt"/>
              <a:ea typeface="+mn-ea"/>
              <a:cs typeface="+mn-cs"/>
            </a:defRPr>
          </a:pPr>
        </a:p>
      </c:txPr>
    </c:legend>
    <c:plotVisOnly val="1"/>
    <c:dispBlanksAs val="zero"/>
    <c:showDLblsOverMax val="0"/>
  </c:chart>
  <c:txPr>
    <a:bodyPr/>
    <a:lstStyle/>
    <a:p>
      <a:pPr>
        <a:defRPr lang="zh-CN" sz="1800"/>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7662D4-4CFB-497F-B77D-3C2EA5BFFC0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FEA46B-D87C-4C06-8175-FB28A5FF63B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1FEA46B-D87C-4C06-8175-FB28A5FF63B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432560" y="359898"/>
            <a:ext cx="7406640" cy="1472184"/>
          </a:xfrm>
        </p:spPr>
        <p:txBody>
          <a:bodyPr anchor="b"/>
          <a:lstStyle>
            <a:lvl1pPr algn="l">
              <a:defRPr/>
            </a:lvl1pPr>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432560" y="1850064"/>
            <a:ext cx="7406640" cy="1752600"/>
          </a:xfrm>
        </p:spPr>
        <p:txBody>
          <a:bodyPr tIns="0"/>
          <a:lstStyle>
            <a:lvl1pPr marL="27305"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20" name="页脚占位符 19"/>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3C7A024E-7EFA-41B5-8BC2-81F48485AF4A}" type="slidenum">
              <a:rPr lang="zh-CN" altLang="en-US" smtClean="0"/>
            </a:fld>
            <a:endParaRPr lang="zh-CN" altLang="en-US"/>
          </a:p>
        </p:txBody>
      </p:sp>
      <p:sp>
        <p:nvSpPr>
          <p:cNvPr id="8" name="椭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椭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C7A024E-7EFA-41B5-8BC2-81F48485AF4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274639"/>
            <a:ext cx="18288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143000" y="274640"/>
            <a:ext cx="55626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C7A024E-7EFA-41B5-8BC2-81F48485AF4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 1"/>
          <p:cNvSpPr>
            <a:spLocks noGrp="1"/>
          </p:cNvSpPr>
          <p:nvPr>
            <p:ph/>
          </p:nvPr>
        </p:nvSpPr>
        <p:spPr>
          <a:xfrm>
            <a:off x="458007" y="274563"/>
            <a:ext cx="8229601" cy="5851676"/>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C7A024E-7EFA-41B5-8BC2-81F48485AF4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578392" y="1066800"/>
            <a:ext cx="6400800" cy="1509712"/>
          </a:xfrm>
        </p:spPr>
        <p:txBody>
          <a:bodyPr anchor="b"/>
          <a:lstStyle>
            <a:lvl1pPr marL="18415"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日期占位符 3"/>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C7A024E-7EFA-41B5-8BC2-81F48485AF4A}" type="slidenum">
              <a:rPr lang="zh-CN" altLang="en-US" smtClean="0"/>
            </a:fld>
            <a:endParaRPr lang="zh-CN" altLang="en-US"/>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椭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椭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C7A024E-7EFA-41B5-8BC2-81F48485AF4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5160336"/>
            <a:ext cx="8229600" cy="1143000"/>
          </a:xfrm>
        </p:spPr>
        <p:txBody>
          <a:bodyPr anchor="ctr"/>
          <a:lstStyle>
            <a:lvl1pPr algn="ctr">
              <a:defRPr sz="4500" b="1"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文本占位符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内容占位符 4"/>
          <p:cNvSpPr>
            <a:spLocks noGrp="1"/>
          </p:cNvSpPr>
          <p:nvPr>
            <p:ph sz="quarter" idx="2"/>
          </p:nvPr>
        </p:nvSpPr>
        <p:spPr>
          <a:xfrm>
            <a:off x="457200" y="969336"/>
            <a:ext cx="402336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63440" y="969336"/>
            <a:ext cx="402336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C7A024E-7EFA-41B5-8BC2-81F48485AF4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C7A024E-7EFA-41B5-8BC2-81F48485AF4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日期占位符 1"/>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C7A024E-7EFA-41B5-8BC2-81F48485AF4A}" type="slidenum">
              <a:rPr lang="zh-CN" altLang="en-US" smtClean="0"/>
            </a:fld>
            <a:endParaRPr lang="zh-CN" altLang="en-US"/>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C7A024E-7EFA-41B5-8BC2-81F48485AF4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B6C076B7-84CF-4A6A-9C79-84212B07207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C7A024E-7EFA-41B5-8BC2-81F48485AF4A}" type="slidenum">
              <a:rPr lang="zh-CN" altLang="en-US" smtClean="0"/>
            </a:fld>
            <a:endParaRPr lang="zh-CN" altLang="en-US"/>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210" algn="l" rtl="0" eaLnBrk="1" latinLnBrk="0" hangingPunct="1">
              <a:lnSpc>
                <a:spcPts val="3000"/>
              </a:lnSpc>
              <a:spcBef>
                <a:spcPts val="600"/>
              </a:spcBef>
              <a:buClr>
                <a:schemeClr val="accent1"/>
              </a:buClr>
              <a:buSzPct val="80000"/>
              <a:buFont typeface="Wingdings 2" panose="05020102010507070707"/>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流程图: 过程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文本占位符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饼形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椭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同心圆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标题占位符 4"/>
          <p:cNvSpPr>
            <a:spLocks noGrp="1"/>
          </p:cNvSpPr>
          <p:nvPr>
            <p:ph type="title"/>
          </p:nvPr>
        </p:nvSpPr>
        <p:spPr>
          <a:xfrm>
            <a:off x="1435608" y="274638"/>
            <a:ext cx="749808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B6C076B7-84CF-4A6A-9C79-84212B07207B}" type="datetimeFigureOut">
              <a:rPr lang="zh-CN" altLang="en-US" smtClean="0"/>
            </a:fld>
            <a:endParaRPr lang="zh-CN" altLang="en-US"/>
          </a:p>
        </p:txBody>
      </p:sp>
      <p:sp>
        <p:nvSpPr>
          <p:cNvPr id="10" name="页脚占位符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zh-CN" altLang="en-US"/>
          </a:p>
        </p:txBody>
      </p:sp>
      <p:sp>
        <p:nvSpPr>
          <p:cNvPr id="22" name="灯片编号占位符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3C7A024E-7EFA-41B5-8BC2-81F48485AF4A}" type="slidenum">
              <a:rPr lang="zh-CN" altLang="en-US" smtClean="0"/>
            </a:fld>
            <a:endParaRPr lang="zh-CN" altLang="en-US"/>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210" algn="l" rtl="0" eaLnBrk="1" latinLnBrk="0" hangingPunct="1">
        <a:lnSpc>
          <a:spcPct val="100000"/>
        </a:lnSpc>
        <a:spcBef>
          <a:spcPts val="600"/>
        </a:spcBef>
        <a:buClr>
          <a:schemeClr val="accent1"/>
        </a:buClr>
        <a:buSzPct val="80000"/>
        <a:buFont typeface="Wingdings 2" panose="05020102010507070707"/>
        <a:buChar char=""/>
        <a:defRPr kumimoji="0" sz="3200" kern="1200">
          <a:solidFill>
            <a:schemeClr val="tx1"/>
          </a:solidFill>
          <a:latin typeface="+mn-lt"/>
          <a:ea typeface="+mn-ea"/>
          <a:cs typeface="+mn-cs"/>
        </a:defRPr>
      </a:lvl1pPr>
      <a:lvl2pPr marL="640080" indent="-237490" algn="l" rtl="0" eaLnBrk="1" latinLnBrk="0" hangingPunct="1">
        <a:lnSpc>
          <a:spcPct val="100000"/>
        </a:lnSpc>
        <a:spcBef>
          <a:spcPts val="550"/>
        </a:spcBef>
        <a:buClr>
          <a:schemeClr val="accent1"/>
        </a:buClr>
        <a:buFont typeface="Verdana" panose="020B0604030504040204"/>
        <a:buChar char="◦"/>
        <a:defRPr kumimoji="0" sz="2800" kern="1200">
          <a:solidFill>
            <a:schemeClr val="tx1"/>
          </a:solidFill>
          <a:latin typeface="+mn-lt"/>
          <a:ea typeface="+mn-ea"/>
          <a:cs typeface="+mn-cs"/>
        </a:defRPr>
      </a:lvl2pPr>
      <a:lvl3pPr marL="887095" indent="-228600" algn="l" rtl="0" eaLnBrk="1" latinLnBrk="0" hangingPunct="1">
        <a:lnSpc>
          <a:spcPct val="100000"/>
        </a:lnSpc>
        <a:spcBef>
          <a:spcPct val="20000"/>
        </a:spcBef>
        <a:buClr>
          <a:schemeClr val="accent2"/>
        </a:buClr>
        <a:buFont typeface="Wingdings 2" panose="05020102010507070707"/>
        <a:buChar char=""/>
        <a:defRPr kumimoji="0" sz="2400" kern="1200">
          <a:solidFill>
            <a:schemeClr val="tx1"/>
          </a:solidFill>
          <a:latin typeface="+mn-lt"/>
          <a:ea typeface="+mn-ea"/>
          <a:cs typeface="+mn-cs"/>
        </a:defRPr>
      </a:lvl3pPr>
      <a:lvl4pPr marL="1097280" indent="-173990" algn="l" rtl="0" eaLnBrk="1" latinLnBrk="0" hangingPunct="1">
        <a:lnSpc>
          <a:spcPct val="100000"/>
        </a:lnSpc>
        <a:spcBef>
          <a:spcPct val="20000"/>
        </a:spcBef>
        <a:buClr>
          <a:schemeClr val="accent3"/>
        </a:buClr>
        <a:buFont typeface="Wingdings 2" panose="05020102010507070707"/>
        <a:buChar char=""/>
        <a:defRPr kumimoji="0" sz="2000" kern="1200">
          <a:solidFill>
            <a:schemeClr val="tx1"/>
          </a:solidFill>
          <a:latin typeface="+mn-lt"/>
          <a:ea typeface="+mn-ea"/>
          <a:cs typeface="+mn-cs"/>
        </a:defRPr>
      </a:lvl4pPr>
      <a:lvl5pPr marL="1298575" indent="-182880" algn="l" rtl="0" eaLnBrk="1" latinLnBrk="0" hangingPunct="1">
        <a:lnSpc>
          <a:spcPct val="100000"/>
        </a:lnSpc>
        <a:spcBef>
          <a:spcPct val="20000"/>
        </a:spcBef>
        <a:buClr>
          <a:schemeClr val="accent4"/>
        </a:buClr>
        <a:buFont typeface="Wingdings 2" panose="05020102010507070707"/>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panose="05020102010507070707"/>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jpeg"/><Relationship Id="rId1"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23.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28.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1.jpeg"/><Relationship Id="rId1" Type="http://schemas.openxmlformats.org/officeDocument/2006/relationships/image" Target="../media/image3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jpeg"/><Relationship Id="rId1" Type="http://schemas.openxmlformats.org/officeDocument/2006/relationships/image" Target="../media/image32.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6.jpe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7.jpeg"/><Relationship Id="rId1" Type="http://schemas.openxmlformats.org/officeDocument/2006/relationships/chart" Target="../charts/char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8.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9.jpe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40.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6.jpeg"/><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image" Target="../media/image43.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jpe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9.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1.jpeg"/><Relationship Id="rId1" Type="http://schemas.openxmlformats.org/officeDocument/2006/relationships/image" Target="../media/image50.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9.png"/><Relationship Id="rId1" Type="http://schemas.openxmlformats.org/officeDocument/2006/relationships/image" Target="../media/image52.jpe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image" Target="../media/image53.jpeg"/></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58.jpeg"/><Relationship Id="rId3" Type="http://schemas.openxmlformats.org/officeDocument/2006/relationships/image" Target="../media/image57.jpeg"/><Relationship Id="rId2" Type="http://schemas.openxmlformats.org/officeDocument/2006/relationships/image" Target="../media/image54.jpeg"/><Relationship Id="rId1" Type="http://schemas.openxmlformats.org/officeDocument/2006/relationships/image" Target="../media/image56.jpe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9.jpe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jpeg"/><Relationship Id="rId1" Type="http://schemas.openxmlformats.org/officeDocument/2006/relationships/image" Target="../media/image7.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1.jpeg"/><Relationship Id="rId1" Type="http://schemas.openxmlformats.org/officeDocument/2006/relationships/image" Target="../media/image60.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2.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4.png"/><Relationship Id="rId1" Type="http://schemas.openxmlformats.org/officeDocument/2006/relationships/image" Target="../media/image63.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6.png"/><Relationship Id="rId1" Type="http://schemas.openxmlformats.org/officeDocument/2006/relationships/image" Target="../media/image65.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7.jpe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8.png"/></Relationships>
</file>

<file path=ppt/slides/_rels/slide5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2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9.png"/><Relationship Id="rId1" Type="http://schemas.openxmlformats.org/officeDocument/2006/relationships/image" Target="../media/image23.jpe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0.png"/><Relationship Id="rId1" Type="http://schemas.openxmlformats.org/officeDocument/2006/relationships/image" Target="../media/image71.pn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0.png"/><Relationship Id="rId1" Type="http://schemas.openxmlformats.org/officeDocument/2006/relationships/image" Target="../media/image72.pn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4.png"/><Relationship Id="rId1" Type="http://schemas.openxmlformats.org/officeDocument/2006/relationships/image" Target="../media/image73.jpeg"/></Relationships>
</file>

<file path=ppt/slides/_rels/slide6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image" Target="../media/image75.jpe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9.png"/><Relationship Id="rId1" Type="http://schemas.openxmlformats.org/officeDocument/2006/relationships/image" Target="../media/image78.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0.jpe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1.png"/></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83.png"/><Relationship Id="rId1" Type="http://schemas.openxmlformats.org/officeDocument/2006/relationships/image" Target="../media/image8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87.jpeg"/><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image" Target="../media/image84.jpe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8.jpeg"/></Relationships>
</file>

<file path=ppt/slides/_rels/slide7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jpeg"/><Relationship Id="rId3" Type="http://schemas.openxmlformats.org/officeDocument/2006/relationships/hyperlink" Target="http://bbs.longcity.net/viewthread.php?tid=2592" TargetMode="External"/><Relationship Id="rId2" Type="http://schemas.openxmlformats.org/officeDocument/2006/relationships/image" Target="../media/image89.jpeg"/><Relationship Id="rId1" Type="http://schemas.openxmlformats.org/officeDocument/2006/relationships/hyperlink" Target="http://js.efair.gov.cn/wangbo_hy/wb030027/ctgg_30.htm" TargetMode="External"/></Relationships>
</file>

<file path=ppt/slides/_rels/slide7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image" Target="../media/image93.jpeg"/></Relationships>
</file>

<file path=ppt/slides/_rels/slide7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image" Target="../media/image96.jpeg"/></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0.png"/><Relationship Id="rId1" Type="http://schemas.openxmlformats.org/officeDocument/2006/relationships/image" Target="../media/image99.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71604" y="1428736"/>
            <a:ext cx="8229600" cy="4525963"/>
          </a:xfrm>
        </p:spPr>
        <p:txBody>
          <a:bodyPr/>
          <a:lstStyle/>
          <a:p>
            <a:pPr marL="0" indent="0">
              <a:buNone/>
            </a:pPr>
            <a:r>
              <a:rPr lang="zh-CN" altLang="en-US" b="1" dirty="0" smtClean="0"/>
              <a:t>  信息时代</a:t>
            </a:r>
            <a:r>
              <a:rPr lang="zh-CN" altLang="en-US" b="1" dirty="0" smtClean="0"/>
              <a:t>大学校园</a:t>
            </a:r>
            <a:r>
              <a:rPr lang="zh-CN" altLang="en-US" b="1" dirty="0" smtClean="0"/>
              <a:t>规划设计的趋势</a:t>
            </a:r>
            <a:endParaRPr lang="en-US" altLang="zh-CN" b="1" dirty="0" smtClean="0"/>
          </a:p>
          <a:p>
            <a:pPr marL="0" indent="0">
              <a:buNone/>
            </a:pPr>
            <a:endParaRPr lang="en-US" altLang="zh-CN" dirty="0"/>
          </a:p>
          <a:p>
            <a:pPr marL="0" indent="0">
              <a:buNone/>
            </a:pPr>
            <a:endParaRPr lang="en-US" altLang="zh-CN" dirty="0" smtClean="0"/>
          </a:p>
          <a:p>
            <a:pPr marL="0" indent="0">
              <a:buNone/>
            </a:pPr>
            <a:endParaRPr lang="en-US" altLang="zh-CN" dirty="0"/>
          </a:p>
          <a:p>
            <a:pPr marL="0" indent="0">
              <a:buNone/>
            </a:pPr>
            <a:endParaRPr lang="en-US" altLang="zh-CN" dirty="0" smtClean="0"/>
          </a:p>
          <a:p>
            <a:pPr marL="0" indent="0">
              <a:buNone/>
            </a:pPr>
            <a:r>
              <a:rPr lang="zh-CN" altLang="en-US" dirty="0" smtClean="0"/>
              <a:t>           </a:t>
            </a:r>
            <a:r>
              <a:rPr lang="zh-CN" altLang="en-US" sz="2800" dirty="0" smtClean="0"/>
              <a:t>浙江大学建筑工程学院</a:t>
            </a:r>
            <a:endParaRPr lang="en-US" altLang="zh-CN" sz="2800" dirty="0" smtClean="0"/>
          </a:p>
          <a:p>
            <a:pPr marL="0" indent="0">
              <a:buNone/>
            </a:pPr>
            <a:r>
              <a:rPr lang="zh-CN" altLang="en-US" sz="2800" dirty="0" smtClean="0"/>
              <a:t>                </a:t>
            </a:r>
            <a:r>
              <a:rPr lang="zh-CN" altLang="en-US" sz="2800" dirty="0" smtClean="0"/>
              <a:t>王     洁    教授 </a:t>
            </a:r>
            <a:r>
              <a:rPr lang="zh-CN" altLang="en-US" sz="2800" dirty="0" smtClean="0"/>
              <a:t>博</a:t>
            </a:r>
            <a:r>
              <a:rPr lang="zh-CN" altLang="en-US" sz="2800" dirty="0" smtClean="0"/>
              <a:t>导</a:t>
            </a:r>
            <a:endParaRPr lang="en-US" altLang="zh-CN" sz="2800" dirty="0" smtClean="0"/>
          </a:p>
          <a:p>
            <a:pPr marL="0" indent="0">
              <a:buNone/>
            </a:pPr>
            <a:r>
              <a:rPr lang="en-US" altLang="zh-CN" sz="2800" dirty="0" smtClean="0"/>
              <a:t> </a:t>
            </a:r>
            <a:r>
              <a:rPr lang="en-US" altLang="zh-CN" sz="2800" dirty="0" smtClean="0"/>
              <a:t>                  2019</a:t>
            </a:r>
            <a:r>
              <a:rPr lang="zh-CN" altLang="en-US" sz="2800" dirty="0" smtClean="0"/>
              <a:t>年</a:t>
            </a:r>
            <a:r>
              <a:rPr lang="en-US" altLang="zh-CN" sz="2800" dirty="0" smtClean="0"/>
              <a:t>3</a:t>
            </a:r>
            <a:r>
              <a:rPr lang="zh-CN" altLang="en-US" sz="2800" dirty="0" smtClean="0"/>
              <a:t>月</a:t>
            </a:r>
            <a:r>
              <a:rPr lang="en-US" altLang="zh-CN" sz="2800" dirty="0" smtClean="0"/>
              <a:t>22</a:t>
            </a:r>
            <a:r>
              <a:rPr lang="zh-CN" altLang="en-US" sz="2800" dirty="0" smtClean="0"/>
              <a:t>日</a:t>
            </a:r>
            <a:endParaRPr lang="zh-CN" altLang="en-US" sz="2800"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64951" y="548680"/>
            <a:ext cx="7358114" cy="4800600"/>
          </a:xfrm>
        </p:spPr>
        <p:txBody>
          <a:bodyPr>
            <a:normAutofit/>
          </a:bodyPr>
          <a:lstStyle/>
          <a:p>
            <a:pPr>
              <a:buNone/>
            </a:pPr>
            <a:r>
              <a:rPr lang="en-US" altLang="zh-CN" sz="1800" dirty="0" smtClean="0"/>
              <a:t>             </a:t>
            </a:r>
            <a:r>
              <a:rPr lang="zh-CN" altLang="en-US" sz="1800" dirty="0" smtClean="0">
                <a:solidFill>
                  <a:srgbClr val="FF0000"/>
                </a:solidFill>
              </a:rPr>
              <a:t>书院自然环境的影响：</a:t>
            </a:r>
            <a:r>
              <a:rPr lang="zh-CN" altLang="zh-CN" sz="1800" dirty="0" smtClean="0"/>
              <a:t>新</a:t>
            </a:r>
            <a:r>
              <a:rPr lang="zh-CN" altLang="zh-CN" sz="1800" dirty="0" smtClean="0"/>
              <a:t>校区</a:t>
            </a:r>
            <a:r>
              <a:rPr lang="zh-CN" altLang="en-US" sz="1800" dirty="0" smtClean="0"/>
              <a:t>一般面积较大，常</a:t>
            </a:r>
            <a:r>
              <a:rPr lang="zh-CN" altLang="zh-CN" sz="1800" dirty="0" smtClean="0"/>
              <a:t>以城市设计的尺度来营造校园</a:t>
            </a:r>
            <a:r>
              <a:rPr lang="zh-CN" altLang="en-US" sz="1800" dirty="0" smtClean="0"/>
              <a:t>。一般</a:t>
            </a:r>
            <a:r>
              <a:rPr lang="zh-CN" altLang="zh-CN" sz="1800" dirty="0" smtClean="0"/>
              <a:t>在校园中心区设计大面积的绿化或水面，营造出宏大的校园气魄和公园般的校园风景。</a:t>
            </a:r>
            <a:endParaRPr lang="en-US" altLang="zh-CN" sz="1800" dirty="0" smtClean="0"/>
          </a:p>
          <a:p>
            <a:endParaRPr lang="en-US" altLang="zh-CN" sz="1800" dirty="0"/>
          </a:p>
          <a:p>
            <a:endParaRPr lang="zh-CN" altLang="zh-CN" sz="1800" dirty="0"/>
          </a:p>
          <a:p>
            <a:endParaRPr lang="zh-CN" altLang="en-US" sz="1800" dirty="0"/>
          </a:p>
        </p:txBody>
      </p:sp>
      <p:pic>
        <p:nvPicPr>
          <p:cNvPr id="2050" name="Picture 2" descr="G:\校园规划 安徽会议讲座\台州高教园区文本\总体规划\02NK.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3716" t="14445" r="6119" b="2806"/>
          <a:stretch>
            <a:fillRect/>
          </a:stretch>
        </p:blipFill>
        <p:spPr bwMode="auto">
          <a:xfrm>
            <a:off x="1259632" y="1409989"/>
            <a:ext cx="6768752" cy="544801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475656" y="107652"/>
            <a:ext cx="4493538" cy="523220"/>
          </a:xfrm>
          <a:prstGeom prst="rect">
            <a:avLst/>
          </a:prstGeom>
          <a:noFill/>
        </p:spPr>
        <p:txBody>
          <a:bodyPr wrap="none" rtlCol="0">
            <a:spAutoFit/>
          </a:bodyPr>
          <a:lstStyle/>
          <a:p>
            <a:r>
              <a:rPr lang="zh-CN" altLang="en-US" sz="2800" dirty="0" smtClean="0">
                <a:solidFill>
                  <a:srgbClr val="FF0000"/>
                </a:solidFill>
              </a:rPr>
              <a:t>新校园规划如何传承与创新</a:t>
            </a:r>
            <a:endParaRPr lang="zh-CN" altLang="en-US" sz="2800"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28728" y="142852"/>
            <a:ext cx="7498080" cy="765868"/>
          </a:xfrm>
        </p:spPr>
        <p:txBody>
          <a:bodyPr>
            <a:normAutofit fontScale="90000"/>
          </a:bodyPr>
          <a:lstStyle/>
          <a:p>
            <a:r>
              <a:rPr lang="zh-CN" altLang="zh-CN" sz="3100" dirty="0">
                <a:solidFill>
                  <a:schemeClr val="tx1"/>
                </a:solidFill>
                <a:effectLst/>
              </a:rPr>
              <a:t>校园总体</a:t>
            </a:r>
            <a:r>
              <a:rPr lang="zh-CN" altLang="zh-CN" sz="3100" dirty="0" smtClean="0">
                <a:solidFill>
                  <a:schemeClr val="tx1"/>
                </a:solidFill>
                <a:effectLst/>
              </a:rPr>
              <a:t>结构</a:t>
            </a:r>
            <a:r>
              <a:rPr lang="zh-CN" altLang="en-US" sz="3100" dirty="0" smtClean="0">
                <a:solidFill>
                  <a:schemeClr val="tx1"/>
                </a:solidFill>
                <a:effectLst/>
              </a:rPr>
              <a:t>变化：</a:t>
            </a:r>
            <a:r>
              <a:rPr lang="zh-CN" altLang="zh-CN" sz="2800" dirty="0">
                <a:solidFill>
                  <a:schemeClr val="tx1"/>
                </a:solidFill>
                <a:effectLst/>
              </a:rPr>
              <a:t>“轴线</a:t>
            </a:r>
            <a:r>
              <a:rPr lang="en-US" altLang="zh-CN" sz="2800" dirty="0" smtClean="0">
                <a:solidFill>
                  <a:schemeClr val="tx1"/>
                </a:solidFill>
                <a:effectLst/>
              </a:rPr>
              <a:t>+</a:t>
            </a:r>
            <a:r>
              <a:rPr lang="zh-CN" altLang="en-US" sz="2800" dirty="0" smtClean="0">
                <a:solidFill>
                  <a:schemeClr val="tx1"/>
                </a:solidFill>
                <a:effectLst/>
              </a:rPr>
              <a:t>院落</a:t>
            </a:r>
            <a:r>
              <a:rPr lang="zh-CN" altLang="zh-CN" sz="2800" dirty="0" smtClean="0">
                <a:solidFill>
                  <a:schemeClr val="tx1"/>
                </a:solidFill>
                <a:effectLst/>
              </a:rPr>
              <a:t>”</a:t>
            </a:r>
            <a:br>
              <a:rPr lang="en-US" altLang="zh-CN" sz="3100" dirty="0" smtClean="0">
                <a:solidFill>
                  <a:schemeClr val="tx1"/>
                </a:solidFill>
                <a:effectLst/>
              </a:rPr>
            </a:br>
            <a:endParaRPr lang="zh-CN" altLang="en-US" sz="2700" dirty="0">
              <a:solidFill>
                <a:schemeClr val="tx1"/>
              </a:solidFill>
            </a:endParaRPr>
          </a:p>
        </p:txBody>
      </p:sp>
      <p:sp>
        <p:nvSpPr>
          <p:cNvPr id="3" name="内容占位符 2"/>
          <p:cNvSpPr>
            <a:spLocks noGrp="1"/>
          </p:cNvSpPr>
          <p:nvPr>
            <p:ph idx="1"/>
          </p:nvPr>
        </p:nvSpPr>
        <p:spPr>
          <a:xfrm>
            <a:off x="5724128" y="1557358"/>
            <a:ext cx="3286148" cy="4800600"/>
          </a:xfrm>
          <a:solidFill>
            <a:schemeClr val="bg1"/>
          </a:solidFill>
        </p:spPr>
        <p:txBody>
          <a:bodyPr>
            <a:normAutofit/>
          </a:bodyPr>
          <a:lstStyle/>
          <a:p>
            <a:pPr marL="82550" indent="0">
              <a:buNone/>
            </a:pPr>
            <a:endParaRPr lang="en-US" altLang="zh-CN" sz="1800" dirty="0" smtClean="0">
              <a:solidFill>
                <a:srgbClr val="FF0000"/>
              </a:solidFill>
            </a:endParaRPr>
          </a:p>
          <a:p>
            <a:pPr marL="82550" indent="0">
              <a:buNone/>
            </a:pPr>
            <a:r>
              <a:rPr lang="en-US" altLang="zh-CN" sz="1800" dirty="0" smtClean="0">
                <a:solidFill>
                  <a:srgbClr val="FF0000"/>
                </a:solidFill>
              </a:rPr>
              <a:t>    </a:t>
            </a:r>
            <a:r>
              <a:rPr lang="en-US" altLang="zh-CN" sz="1800" dirty="0" smtClean="0"/>
              <a:t>1980</a:t>
            </a:r>
            <a:r>
              <a:rPr lang="zh-CN" altLang="zh-CN" sz="1800" dirty="0"/>
              <a:t>年代末，在平面构图中采用两种不同方向轴线网格的几何操作方式在建筑和规划</a:t>
            </a:r>
            <a:r>
              <a:rPr lang="zh-CN" altLang="zh-CN" sz="1800" dirty="0" smtClean="0"/>
              <a:t>设计中</a:t>
            </a:r>
            <a:r>
              <a:rPr lang="zh-CN" altLang="zh-CN" sz="1800" dirty="0"/>
              <a:t>开始出现</a:t>
            </a:r>
            <a:r>
              <a:rPr lang="zh-CN" altLang="zh-CN" sz="1800" dirty="0" smtClean="0"/>
              <a:t>。</a:t>
            </a:r>
            <a:endParaRPr lang="en-US" altLang="zh-CN" sz="1800" dirty="0" smtClean="0"/>
          </a:p>
          <a:p>
            <a:pPr marL="82550" indent="0">
              <a:buNone/>
            </a:pPr>
            <a:r>
              <a:rPr lang="en-US" altLang="zh-CN" sz="1800" dirty="0" smtClean="0"/>
              <a:t>    21</a:t>
            </a:r>
            <a:r>
              <a:rPr lang="zh-CN" altLang="en-US" sz="1800" dirty="0" smtClean="0"/>
              <a:t>世纪前后的</a:t>
            </a:r>
            <a:r>
              <a:rPr lang="zh-CN" altLang="zh-CN" sz="1800" dirty="0" smtClean="0"/>
              <a:t>校园</a:t>
            </a:r>
            <a:r>
              <a:rPr lang="zh-CN" altLang="zh-CN" sz="1800" dirty="0"/>
              <a:t>规划设计也试图打破规矩的轴线规划</a:t>
            </a:r>
            <a:r>
              <a:rPr lang="zh-CN" altLang="zh-CN" sz="1800" dirty="0" smtClean="0"/>
              <a:t>模式</a:t>
            </a:r>
            <a:r>
              <a:rPr lang="zh-CN" altLang="en-US" sz="1800" dirty="0"/>
              <a:t>，</a:t>
            </a:r>
            <a:r>
              <a:rPr lang="zh-CN" altLang="zh-CN" sz="1800" dirty="0" smtClean="0"/>
              <a:t>在</a:t>
            </a:r>
            <a:r>
              <a:rPr lang="zh-CN" altLang="zh-CN" sz="1800" dirty="0"/>
              <a:t>正交网格中插入斜向网格或者</a:t>
            </a:r>
            <a:r>
              <a:rPr lang="zh-CN" altLang="zh-CN" sz="1800" dirty="0" smtClean="0"/>
              <a:t>斜线。</a:t>
            </a:r>
            <a:endParaRPr lang="en-US" altLang="zh-CN" sz="1800" dirty="0" smtClean="0"/>
          </a:p>
          <a:p>
            <a:pPr marL="82550" indent="0">
              <a:buNone/>
            </a:pPr>
            <a:r>
              <a:rPr lang="en-US" altLang="zh-CN" sz="1800" dirty="0" smtClean="0"/>
              <a:t>    </a:t>
            </a:r>
            <a:r>
              <a:rPr lang="zh-CN" altLang="zh-CN" sz="1800" dirty="0" smtClean="0"/>
              <a:t>规划</a:t>
            </a:r>
            <a:r>
              <a:rPr lang="zh-CN" altLang="zh-CN" sz="1800" dirty="0"/>
              <a:t>结构通常有两条</a:t>
            </a:r>
            <a:r>
              <a:rPr lang="zh-CN" altLang="zh-CN" sz="1800" dirty="0" smtClean="0"/>
              <a:t>轴线</a:t>
            </a:r>
            <a:r>
              <a:rPr lang="zh-CN" altLang="en-US" sz="1800" dirty="0" smtClean="0"/>
              <a:t>，</a:t>
            </a:r>
            <a:r>
              <a:rPr lang="zh-CN" altLang="zh-CN" sz="1800" dirty="0" smtClean="0"/>
              <a:t>一</a:t>
            </a:r>
            <a:r>
              <a:rPr lang="zh-CN" altLang="zh-CN" sz="1800" dirty="0"/>
              <a:t>实一</a:t>
            </a:r>
            <a:r>
              <a:rPr lang="zh-CN" altLang="zh-CN" sz="1800" dirty="0" smtClean="0"/>
              <a:t>虚．</a:t>
            </a:r>
            <a:r>
              <a:rPr lang="zh-CN" altLang="zh-CN" sz="1800" dirty="0"/>
              <a:t>轴线与城市道路走向呈一定</a:t>
            </a:r>
            <a:r>
              <a:rPr lang="zh-CN" altLang="zh-CN" sz="1800" dirty="0" smtClean="0"/>
              <a:t>角度</a:t>
            </a:r>
            <a:r>
              <a:rPr lang="zh-CN" altLang="en-US" sz="1800" dirty="0" smtClean="0"/>
              <a:t>，</a:t>
            </a:r>
            <a:r>
              <a:rPr lang="zh-CN" altLang="zh-CN" sz="1800" dirty="0" smtClean="0"/>
              <a:t>或</a:t>
            </a:r>
            <a:r>
              <a:rPr lang="zh-CN" altLang="zh-CN" sz="1800" dirty="0"/>
              <a:t>两条轴线锐角相交</a:t>
            </a:r>
            <a:r>
              <a:rPr lang="zh-CN" altLang="zh-CN" sz="1800" dirty="0" smtClean="0"/>
              <a:t>。</a:t>
            </a:r>
            <a:endParaRPr lang="en-US" altLang="zh-CN" sz="1800" dirty="0" smtClean="0"/>
          </a:p>
          <a:p>
            <a:pPr marL="82550" indent="0">
              <a:buNone/>
            </a:pPr>
            <a:endParaRPr lang="zh-CN" altLang="en-US" sz="1800" dirty="0"/>
          </a:p>
        </p:txBody>
      </p:sp>
      <p:pic>
        <p:nvPicPr>
          <p:cNvPr id="4" name="Picture 2" descr="G:\校园规划 安徽会议讲座\上海工大方案一\d1总平指标.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1406" y="1428736"/>
            <a:ext cx="5422144" cy="492922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00166" y="6488668"/>
            <a:ext cx="2031325" cy="369332"/>
          </a:xfrm>
          <a:prstGeom prst="rect">
            <a:avLst/>
          </a:prstGeom>
          <a:noFill/>
        </p:spPr>
        <p:txBody>
          <a:bodyPr wrap="none" rtlCol="0">
            <a:spAutoFit/>
          </a:bodyPr>
          <a:lstStyle/>
          <a:p>
            <a:r>
              <a:rPr lang="zh-CN" altLang="en-US" dirty="0" smtClean="0"/>
              <a:t>上海工程技术大学</a:t>
            </a:r>
            <a:endParaRPr lang="zh-CN" altLang="en-US" dirty="0"/>
          </a:p>
        </p:txBody>
      </p:sp>
      <p:sp>
        <p:nvSpPr>
          <p:cNvPr id="6" name="内容占位符 2"/>
          <p:cNvSpPr txBox="1"/>
          <p:nvPr/>
        </p:nvSpPr>
        <p:spPr>
          <a:xfrm>
            <a:off x="1331640" y="714356"/>
            <a:ext cx="6572296" cy="571504"/>
          </a:xfrm>
          <a:prstGeom prst="rect">
            <a:avLst/>
          </a:prstGeom>
          <a:solidFill>
            <a:schemeClr val="bg1"/>
          </a:solidFill>
        </p:spPr>
        <p:txBody>
          <a:bodyPr>
            <a:noAutofit/>
          </a:bodyPr>
          <a:lstStyle>
            <a:lvl1pPr marL="365760" indent="-283210" algn="l" rtl="0" eaLnBrk="1" latinLnBrk="0" hangingPunct="1">
              <a:lnSpc>
                <a:spcPct val="100000"/>
              </a:lnSpc>
              <a:spcBef>
                <a:spcPts val="600"/>
              </a:spcBef>
              <a:buClr>
                <a:schemeClr val="accent1"/>
              </a:buClr>
              <a:buSzPct val="80000"/>
              <a:buFont typeface="Wingdings 2" panose="05020102010507070707"/>
              <a:buChar char=""/>
              <a:defRPr kumimoji="0" sz="3200" kern="1200">
                <a:solidFill>
                  <a:schemeClr val="tx1"/>
                </a:solidFill>
                <a:latin typeface="+mn-lt"/>
                <a:ea typeface="+mn-ea"/>
                <a:cs typeface="+mn-cs"/>
              </a:defRPr>
            </a:lvl1pPr>
            <a:lvl2pPr marL="640080" indent="-237490" algn="l" rtl="0" eaLnBrk="1" latinLnBrk="0" hangingPunct="1">
              <a:lnSpc>
                <a:spcPct val="100000"/>
              </a:lnSpc>
              <a:spcBef>
                <a:spcPts val="550"/>
              </a:spcBef>
              <a:buClr>
                <a:schemeClr val="accent1"/>
              </a:buClr>
              <a:buFont typeface="Verdana" panose="020B0604030504040204"/>
              <a:buChar char="◦"/>
              <a:defRPr kumimoji="0" sz="2800" kern="1200">
                <a:solidFill>
                  <a:schemeClr val="tx1"/>
                </a:solidFill>
                <a:latin typeface="+mn-lt"/>
                <a:ea typeface="+mn-ea"/>
                <a:cs typeface="+mn-cs"/>
              </a:defRPr>
            </a:lvl2pPr>
            <a:lvl3pPr marL="887095" indent="-228600" algn="l" rtl="0" eaLnBrk="1" latinLnBrk="0" hangingPunct="1">
              <a:lnSpc>
                <a:spcPct val="100000"/>
              </a:lnSpc>
              <a:spcBef>
                <a:spcPct val="20000"/>
              </a:spcBef>
              <a:buClr>
                <a:schemeClr val="accent2"/>
              </a:buClr>
              <a:buFont typeface="Wingdings 2" panose="05020102010507070707"/>
              <a:buChar char=""/>
              <a:defRPr kumimoji="0" sz="2400" kern="1200">
                <a:solidFill>
                  <a:schemeClr val="tx1"/>
                </a:solidFill>
                <a:latin typeface="+mn-lt"/>
                <a:ea typeface="+mn-ea"/>
                <a:cs typeface="+mn-cs"/>
              </a:defRPr>
            </a:lvl3pPr>
            <a:lvl4pPr marL="1097280" indent="-173990" algn="l" rtl="0" eaLnBrk="1" latinLnBrk="0" hangingPunct="1">
              <a:lnSpc>
                <a:spcPct val="100000"/>
              </a:lnSpc>
              <a:spcBef>
                <a:spcPct val="20000"/>
              </a:spcBef>
              <a:buClr>
                <a:schemeClr val="accent3"/>
              </a:buClr>
              <a:buFont typeface="Wingdings 2" panose="05020102010507070707"/>
              <a:buChar char=""/>
              <a:defRPr kumimoji="0" sz="2000" kern="1200">
                <a:solidFill>
                  <a:schemeClr val="tx1"/>
                </a:solidFill>
                <a:latin typeface="+mn-lt"/>
                <a:ea typeface="+mn-ea"/>
                <a:cs typeface="+mn-cs"/>
              </a:defRPr>
            </a:lvl4pPr>
            <a:lvl5pPr marL="1298575" indent="-182880" algn="l" rtl="0" eaLnBrk="1" latinLnBrk="0" hangingPunct="1">
              <a:lnSpc>
                <a:spcPct val="100000"/>
              </a:lnSpc>
              <a:spcBef>
                <a:spcPct val="20000"/>
              </a:spcBef>
              <a:buClr>
                <a:schemeClr val="accent4"/>
              </a:buClr>
              <a:buFont typeface="Wingdings 2" panose="05020102010507070707"/>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panose="05020102010507070707"/>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9pPr>
          </a:lstStyle>
          <a:p>
            <a:pPr marL="82550" indent="0">
              <a:buFont typeface="Wingdings 2" panose="05020102010507070707"/>
              <a:buNone/>
            </a:pPr>
            <a:r>
              <a:rPr lang="zh-CN" altLang="en-US" sz="2800" b="1" dirty="0" smtClean="0">
                <a:solidFill>
                  <a:srgbClr val="FF0000"/>
                </a:solidFill>
              </a:rPr>
              <a:t>轴线的弱化：</a:t>
            </a:r>
            <a:r>
              <a:rPr lang="zh-CN" altLang="zh-CN" sz="2800" b="1" dirty="0" smtClean="0">
                <a:solidFill>
                  <a:srgbClr val="FF0000"/>
                </a:solidFill>
              </a:rPr>
              <a:t>两种不同方向轴线网格</a:t>
            </a:r>
            <a:endParaRPr lang="en-US" altLang="zh-CN" sz="2800" b="1" dirty="0" smtClean="0">
              <a:solidFill>
                <a:srgbClr val="FF0000"/>
              </a:solidFill>
            </a:endParaRPr>
          </a:p>
          <a:p>
            <a:pPr marL="82550" indent="0">
              <a:buFont typeface="Wingdings 2" panose="05020102010507070707"/>
              <a:buNone/>
            </a:pPr>
            <a:endParaRPr lang="zh-CN" altLang="en-US"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098" name="Picture 2" descr="G:\校园规划 安徽会议讲座\上海工大方案一\d2区位分析图.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564813" y="-7269163"/>
            <a:ext cx="9932586" cy="70200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G:\校园规划 安徽会议讲座\上海工大方案一\d2区位分析图.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64812" y="-7269163"/>
            <a:ext cx="9896931" cy="69948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G:\校园规划 安徽会议讲座\上海工大方案一\d2区位分析图.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4414" y="0"/>
            <a:ext cx="7500990" cy="690091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70111" y="1185878"/>
            <a:ext cx="3643338" cy="1357322"/>
          </a:xfrm>
        </p:spPr>
        <p:txBody>
          <a:bodyPr>
            <a:noAutofit/>
          </a:bodyPr>
          <a:lstStyle/>
          <a:p>
            <a:pPr>
              <a:buNone/>
            </a:pPr>
            <a:r>
              <a:rPr lang="en-US" altLang="zh-CN" sz="1800" dirty="0" smtClean="0"/>
              <a:t>        </a:t>
            </a:r>
            <a:r>
              <a:rPr lang="zh-CN" altLang="en-US" sz="1800" dirty="0" smtClean="0"/>
              <a:t>一般</a:t>
            </a:r>
            <a:r>
              <a:rPr lang="zh-CN" altLang="zh-CN" sz="1800" dirty="0" smtClean="0"/>
              <a:t>选址</a:t>
            </a:r>
            <a:r>
              <a:rPr lang="zh-CN" altLang="zh-CN" sz="1800" dirty="0"/>
              <a:t>多在城市</a:t>
            </a:r>
            <a:r>
              <a:rPr lang="zh-CN" altLang="zh-CN" sz="1800" dirty="0" smtClean="0"/>
              <a:t>郊区</a:t>
            </a:r>
            <a:r>
              <a:rPr lang="zh-CN" altLang="en-US" sz="1800" dirty="0" smtClean="0"/>
              <a:t>，</a:t>
            </a:r>
            <a:r>
              <a:rPr lang="zh-CN" altLang="zh-CN" sz="1800" dirty="0" smtClean="0"/>
              <a:t>通常</a:t>
            </a:r>
            <a:r>
              <a:rPr lang="zh-CN" altLang="zh-CN" sz="1800" dirty="0"/>
              <a:t>都有良好</a:t>
            </a:r>
            <a:r>
              <a:rPr lang="zh-CN" altLang="zh-CN" sz="1800" dirty="0" smtClean="0"/>
              <a:t>的山水</a:t>
            </a:r>
            <a:r>
              <a:rPr lang="zh-CN" altLang="zh-CN" sz="1800" dirty="0"/>
              <a:t>自然条件</a:t>
            </a:r>
            <a:r>
              <a:rPr lang="zh-CN" altLang="zh-CN" sz="1800" dirty="0" smtClean="0"/>
              <a:t>，</a:t>
            </a:r>
            <a:r>
              <a:rPr lang="zh-CN" altLang="en-US" sz="1800" dirty="0" smtClean="0"/>
              <a:t>轴线不破坏</a:t>
            </a:r>
            <a:r>
              <a:rPr lang="zh-CN" altLang="zh-CN" sz="1800" dirty="0" smtClean="0"/>
              <a:t>山水格局</a:t>
            </a:r>
            <a:r>
              <a:rPr lang="zh-CN" altLang="en-US" sz="1800" dirty="0" smtClean="0"/>
              <a:t>。</a:t>
            </a:r>
            <a:endParaRPr lang="en-US" altLang="zh-CN" sz="1800" dirty="0" smtClean="0"/>
          </a:p>
          <a:p>
            <a:pPr marL="82550" indent="0">
              <a:buNone/>
            </a:pPr>
            <a:r>
              <a:rPr lang="en-US" altLang="zh-CN" sz="1800" dirty="0" smtClean="0"/>
              <a:t>         </a:t>
            </a:r>
            <a:endParaRPr lang="en-US" altLang="zh-CN" sz="1800" dirty="0" smtClean="0"/>
          </a:p>
          <a:p>
            <a:endParaRPr lang="en-US" altLang="zh-CN" sz="1800" dirty="0"/>
          </a:p>
          <a:p>
            <a:endParaRPr lang="zh-CN" altLang="zh-CN" sz="1800" dirty="0"/>
          </a:p>
          <a:p>
            <a:endParaRPr lang="zh-CN" altLang="en-US" sz="1800" dirty="0"/>
          </a:p>
        </p:txBody>
      </p:sp>
      <p:pic>
        <p:nvPicPr>
          <p:cNvPr id="4" name="Picture 4" descr="E:\设计\江苏大学校园规划\end\a0\总平面 拷贝_2.jpg"/>
          <p:cNvPicPr>
            <a:picLocks noChangeAspect="1" noChangeArrowheads="1"/>
          </p:cNvPicPr>
          <p:nvPr/>
        </p:nvPicPr>
        <p:blipFill>
          <a:blip r:embed="rId1" cstate="print"/>
          <a:srcRect/>
          <a:stretch>
            <a:fillRect/>
          </a:stretch>
        </p:blipFill>
        <p:spPr bwMode="auto">
          <a:xfrm>
            <a:off x="4588885" y="142852"/>
            <a:ext cx="4555115" cy="6500858"/>
          </a:xfrm>
          <a:prstGeom prst="rect">
            <a:avLst/>
          </a:prstGeom>
          <a:noFill/>
        </p:spPr>
      </p:pic>
      <p:pic>
        <p:nvPicPr>
          <p:cNvPr id="5" name="Picture 1028" descr="E:\设计\江苏大学校园规划\end\6-送标-各家模型-03-3-28\浙大\000\DSCN6351_2.jpg"/>
          <p:cNvPicPr>
            <a:picLocks noChangeAspect="1" noChangeArrowheads="1"/>
          </p:cNvPicPr>
          <p:nvPr/>
        </p:nvPicPr>
        <p:blipFill>
          <a:blip r:embed="rId2"/>
          <a:srcRect l="7273" t="4849" r="1817" b="5453"/>
          <a:stretch>
            <a:fillRect/>
          </a:stretch>
        </p:blipFill>
        <p:spPr bwMode="auto">
          <a:xfrm>
            <a:off x="0" y="2500306"/>
            <a:ext cx="5019968" cy="3714776"/>
          </a:xfrm>
          <a:prstGeom prst="rect">
            <a:avLst/>
          </a:prstGeom>
          <a:noFill/>
        </p:spPr>
      </p:pic>
      <p:sp>
        <p:nvSpPr>
          <p:cNvPr id="2" name="TextBox 1"/>
          <p:cNvSpPr txBox="1"/>
          <p:nvPr/>
        </p:nvSpPr>
        <p:spPr>
          <a:xfrm>
            <a:off x="1187624" y="188415"/>
            <a:ext cx="3240360" cy="830997"/>
          </a:xfrm>
          <a:prstGeom prst="rect">
            <a:avLst/>
          </a:prstGeom>
          <a:noFill/>
        </p:spPr>
        <p:txBody>
          <a:bodyPr wrap="square" rtlCol="0">
            <a:spAutoFit/>
          </a:bodyPr>
          <a:lstStyle/>
          <a:p>
            <a:r>
              <a:rPr lang="zh-CN" altLang="en-US" sz="2400" b="1" dirty="0" smtClean="0">
                <a:solidFill>
                  <a:srgbClr val="FF0000"/>
                </a:solidFill>
              </a:rPr>
              <a:t>轴线弱化：保留山水格局，缩短礼仪性轴线</a:t>
            </a:r>
            <a:endParaRPr lang="zh-CN" altLang="en-US" sz="24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429256" y="1447800"/>
            <a:ext cx="3504432" cy="4800600"/>
          </a:xfrm>
        </p:spPr>
        <p:txBody>
          <a:bodyPr>
            <a:normAutofit/>
          </a:bodyPr>
          <a:lstStyle/>
          <a:p>
            <a:r>
              <a:rPr lang="en-US" altLang="zh-CN" sz="1800" dirty="0" smtClean="0"/>
              <a:t>   21</a:t>
            </a:r>
            <a:r>
              <a:rPr lang="zh-CN" altLang="zh-CN" sz="1800" dirty="0"/>
              <a:t>世纪初的校园规划在校园中心设置大面积的连续性园林空间，将景观园林作为空间结构的核心</a:t>
            </a:r>
            <a:r>
              <a:rPr lang="zh-CN" altLang="zh-CN" sz="1800" dirty="0" smtClean="0"/>
              <a:t>。</a:t>
            </a:r>
            <a:endParaRPr lang="en-US" altLang="zh-CN" sz="1800" dirty="0" smtClean="0"/>
          </a:p>
          <a:p>
            <a:r>
              <a:rPr lang="en-US" altLang="zh-CN" sz="1800" dirty="0" smtClean="0"/>
              <a:t>    </a:t>
            </a:r>
            <a:r>
              <a:rPr lang="zh-CN" altLang="zh-CN" sz="1800" dirty="0" smtClean="0"/>
              <a:t>在</a:t>
            </a:r>
            <a:r>
              <a:rPr lang="zh-CN" altLang="zh-CN" sz="1800" dirty="0"/>
              <a:t>核心区内布置教学楼、</a:t>
            </a:r>
            <a:r>
              <a:rPr lang="zh-CN" altLang="zh-CN" sz="1800" dirty="0" smtClean="0"/>
              <a:t>图书馆</a:t>
            </a:r>
            <a:r>
              <a:rPr lang="zh-CN" altLang="en-US" sz="1800" dirty="0" smtClean="0"/>
              <a:t>、</a:t>
            </a:r>
            <a:r>
              <a:rPr lang="zh-CN" altLang="zh-CN" sz="1800" dirty="0" smtClean="0"/>
              <a:t>行政</a:t>
            </a:r>
            <a:r>
              <a:rPr lang="zh-CN" altLang="zh-CN" sz="1800" dirty="0"/>
              <a:t>中心等标志性建筑，其余建筑群围绕中心园林布局，达到中心园林生态景观效益最大化</a:t>
            </a:r>
            <a:r>
              <a:rPr lang="zh-CN" altLang="zh-CN" sz="1800" dirty="0" smtClean="0"/>
              <a:t>。</a:t>
            </a:r>
            <a:endParaRPr lang="en-US" altLang="zh-CN" sz="1800" dirty="0" smtClean="0"/>
          </a:p>
          <a:p>
            <a:r>
              <a:rPr lang="en-US" altLang="zh-CN" sz="1800" dirty="0" smtClean="0"/>
              <a:t>     </a:t>
            </a:r>
            <a:r>
              <a:rPr lang="zh-CN" altLang="en-US" sz="1800" dirty="0" smtClean="0"/>
              <a:t>上海大学</a:t>
            </a:r>
            <a:r>
              <a:rPr lang="zh-CN" altLang="zh-CN" sz="1800" dirty="0" smtClean="0"/>
              <a:t>提出</a:t>
            </a:r>
            <a:r>
              <a:rPr lang="zh-CN" altLang="zh-CN" sz="1800" dirty="0" smtClean="0">
                <a:solidFill>
                  <a:srgbClr val="FF0000"/>
                </a:solidFill>
              </a:rPr>
              <a:t>以绿核为中心</a:t>
            </a:r>
            <a:r>
              <a:rPr lang="zh-CN" altLang="en-US" sz="1800" dirty="0" smtClean="0"/>
              <a:t>，</a:t>
            </a:r>
            <a:r>
              <a:rPr lang="zh-CN" altLang="zh-CN" sz="1800" dirty="0" smtClean="0"/>
              <a:t>教学区与生活区两侧并置、对应布局</a:t>
            </a:r>
            <a:r>
              <a:rPr lang="zh-CN" altLang="en-US" sz="1800" dirty="0" smtClean="0"/>
              <a:t>，</a:t>
            </a:r>
            <a:r>
              <a:rPr lang="zh-CN" altLang="zh-CN" sz="1800" dirty="0" smtClean="0"/>
              <a:t>形成线性骨架、弹性生长、分期实施、逐步成型的操作模式。</a:t>
            </a:r>
            <a:endParaRPr lang="zh-CN" altLang="en-US" sz="1800" dirty="0" smtClean="0"/>
          </a:p>
          <a:p>
            <a:endParaRPr lang="zh-CN" altLang="zh-CN" sz="1800" dirty="0"/>
          </a:p>
        </p:txBody>
      </p:sp>
      <p:pic>
        <p:nvPicPr>
          <p:cNvPr id="120834" name="Picture 2" descr="http://gc.zbj.com/upimg/6/2015/1106/20151106171258_37143.jpg"/>
          <p:cNvPicPr>
            <a:picLocks noChangeAspect="1" noChangeArrowheads="1"/>
          </p:cNvPicPr>
          <p:nvPr/>
        </p:nvPicPr>
        <p:blipFill>
          <a:blip r:embed="rId1"/>
          <a:srcRect/>
          <a:stretch>
            <a:fillRect/>
          </a:stretch>
        </p:blipFill>
        <p:spPr bwMode="auto">
          <a:xfrm>
            <a:off x="71406" y="928670"/>
            <a:ext cx="5715000" cy="5162550"/>
          </a:xfrm>
          <a:prstGeom prst="rect">
            <a:avLst/>
          </a:prstGeom>
          <a:noFill/>
        </p:spPr>
      </p:pic>
      <p:sp>
        <p:nvSpPr>
          <p:cNvPr id="5" name="TextBox 4"/>
          <p:cNvSpPr txBox="1"/>
          <p:nvPr/>
        </p:nvSpPr>
        <p:spPr>
          <a:xfrm>
            <a:off x="611560" y="6187011"/>
            <a:ext cx="5493812" cy="369332"/>
          </a:xfrm>
          <a:prstGeom prst="rect">
            <a:avLst/>
          </a:prstGeom>
          <a:noFill/>
        </p:spPr>
        <p:txBody>
          <a:bodyPr wrap="none" rtlCol="0">
            <a:spAutoFit/>
          </a:bodyPr>
          <a:lstStyle/>
          <a:p>
            <a:r>
              <a:rPr lang="zh-CN" altLang="zh-CN" dirty="0" smtClean="0"/>
              <a:t>上海大学校园规划</a:t>
            </a:r>
            <a:r>
              <a:rPr lang="zh-CN" altLang="en-US" dirty="0" smtClean="0"/>
              <a:t>是首次明确</a:t>
            </a:r>
            <a:r>
              <a:rPr lang="zh-CN" altLang="zh-CN" dirty="0" smtClean="0"/>
              <a:t>中心园林的规划模式</a:t>
            </a:r>
            <a:r>
              <a:rPr lang="zh-CN" altLang="en-US" dirty="0" smtClean="0"/>
              <a:t>。</a:t>
            </a:r>
            <a:endParaRPr lang="zh-CN" altLang="en-US" dirty="0"/>
          </a:p>
        </p:txBody>
      </p:sp>
      <p:sp>
        <p:nvSpPr>
          <p:cNvPr id="2" name="TextBox 1"/>
          <p:cNvSpPr txBox="1"/>
          <p:nvPr/>
        </p:nvSpPr>
        <p:spPr>
          <a:xfrm>
            <a:off x="1187624" y="188640"/>
            <a:ext cx="5456078" cy="892552"/>
          </a:xfrm>
          <a:prstGeom prst="rect">
            <a:avLst/>
          </a:prstGeom>
          <a:noFill/>
        </p:spPr>
        <p:txBody>
          <a:bodyPr wrap="square" rtlCol="0">
            <a:spAutoFit/>
          </a:bodyPr>
          <a:lstStyle/>
          <a:p>
            <a:r>
              <a:rPr lang="zh-CN" altLang="en-US" sz="2800" b="1" dirty="0" smtClean="0">
                <a:solidFill>
                  <a:srgbClr val="FF0000"/>
                </a:solidFill>
              </a:rPr>
              <a:t>书院文化的新</a:t>
            </a:r>
            <a:r>
              <a:rPr lang="zh-CN" altLang="en-US" sz="2800" b="1" dirty="0" smtClean="0">
                <a:solidFill>
                  <a:srgbClr val="FF0000"/>
                </a:solidFill>
              </a:rPr>
              <a:t>模式：中心园林式</a:t>
            </a:r>
            <a:endParaRPr lang="en-US" altLang="zh-CN" sz="2800" b="1" dirty="0">
              <a:solidFill>
                <a:srgbClr val="FF0000"/>
              </a:solidFill>
            </a:endParaRPr>
          </a:p>
          <a:p>
            <a:endParaRPr lang="zh-CN" alt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22530" name="Picture 2" descr="G:\校园规划 安徽会议讲座\陕西科大\1总图0903.jpg"/>
          <p:cNvPicPr>
            <a:picLocks noChangeAspect="1" noChangeArrowheads="1"/>
          </p:cNvPicPr>
          <p:nvPr/>
        </p:nvPicPr>
        <p:blipFill rotWithShape="1">
          <a:blip r:embed="rId1">
            <a:extLst>
              <a:ext uri="{28A0092B-C50C-407E-A947-70E740481C1C}">
                <a14:useLocalDpi xmlns:a14="http://schemas.microsoft.com/office/drawing/2010/main" val="0"/>
              </a:ext>
            </a:extLst>
          </a:blip>
          <a:srcRect l="1203" t="12682" r="19471" b="2660"/>
          <a:stretch>
            <a:fillRect/>
          </a:stretch>
        </p:blipFill>
        <p:spPr bwMode="auto">
          <a:xfrm>
            <a:off x="251520" y="260648"/>
            <a:ext cx="8576182" cy="64807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15616" y="487232"/>
            <a:ext cx="3960440" cy="892552"/>
          </a:xfrm>
          <a:prstGeom prst="rect">
            <a:avLst/>
          </a:prstGeom>
          <a:noFill/>
        </p:spPr>
        <p:txBody>
          <a:bodyPr wrap="square" rtlCol="0">
            <a:spAutoFit/>
          </a:bodyPr>
          <a:lstStyle/>
          <a:p>
            <a:r>
              <a:rPr lang="zh-CN" altLang="en-US" sz="2800" dirty="0">
                <a:solidFill>
                  <a:srgbClr val="FF0000"/>
                </a:solidFill>
              </a:rPr>
              <a:t>中心园林式：</a:t>
            </a:r>
            <a:endParaRPr lang="en-US" altLang="zh-CN" sz="2800" dirty="0">
              <a:solidFill>
                <a:srgbClr val="FF0000"/>
              </a:solidFill>
            </a:endParaRPr>
          </a:p>
          <a:p>
            <a:endParaRPr lang="zh-CN" alt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5143504" y="274638"/>
            <a:ext cx="3790184" cy="1143000"/>
          </a:xfrm>
        </p:spPr>
        <p:txBody>
          <a:bodyPr>
            <a:normAutofit/>
          </a:bodyPr>
          <a:lstStyle/>
          <a:p>
            <a:r>
              <a:rPr lang="zh-CN" altLang="en-US" sz="2800" dirty="0" smtClean="0">
                <a:solidFill>
                  <a:srgbClr val="FF0000"/>
                </a:solidFill>
                <a:effectLst/>
              </a:rPr>
              <a:t>   </a:t>
            </a:r>
            <a:r>
              <a:rPr lang="zh-CN" altLang="en-US" sz="2800" dirty="0" smtClean="0">
                <a:solidFill>
                  <a:srgbClr val="FF0000"/>
                </a:solidFill>
                <a:effectLst/>
              </a:rPr>
              <a:t>新校园结构</a:t>
            </a:r>
            <a:r>
              <a:rPr lang="zh-CN" altLang="en-US" sz="2800" dirty="0" smtClean="0">
                <a:solidFill>
                  <a:srgbClr val="FF0000"/>
                </a:solidFill>
                <a:effectLst/>
              </a:rPr>
              <a:t>模式化：</a:t>
            </a:r>
            <a:br>
              <a:rPr lang="en-US" altLang="zh-CN" sz="2800" dirty="0" smtClean="0">
                <a:solidFill>
                  <a:srgbClr val="FF0000"/>
                </a:solidFill>
                <a:effectLst/>
              </a:rPr>
            </a:br>
            <a:r>
              <a:rPr lang="zh-CN" altLang="zh-CN" sz="2800" dirty="0" smtClean="0">
                <a:solidFill>
                  <a:srgbClr val="FF0000"/>
                </a:solidFill>
                <a:effectLst/>
              </a:rPr>
              <a:t>“园林</a:t>
            </a:r>
            <a:r>
              <a:rPr lang="en-US" altLang="zh-CN" sz="2800" dirty="0" smtClean="0">
                <a:solidFill>
                  <a:srgbClr val="FF0000"/>
                </a:solidFill>
                <a:effectLst/>
              </a:rPr>
              <a:t>+</a:t>
            </a:r>
            <a:r>
              <a:rPr lang="zh-CN" altLang="zh-CN" sz="2800" dirty="0" smtClean="0">
                <a:solidFill>
                  <a:srgbClr val="FF0000"/>
                </a:solidFill>
                <a:effectLst/>
              </a:rPr>
              <a:t>轴线</a:t>
            </a:r>
            <a:r>
              <a:rPr lang="en-US" altLang="zh-CN" sz="2800" dirty="0" smtClean="0">
                <a:solidFill>
                  <a:srgbClr val="FF0000"/>
                </a:solidFill>
                <a:effectLst/>
              </a:rPr>
              <a:t>+</a:t>
            </a:r>
            <a:r>
              <a:rPr lang="zh-CN" altLang="zh-CN" sz="2800" dirty="0" smtClean="0">
                <a:solidFill>
                  <a:srgbClr val="FF0000"/>
                </a:solidFill>
                <a:effectLst/>
              </a:rPr>
              <a:t>组团</a:t>
            </a:r>
            <a:r>
              <a:rPr lang="zh-CN" altLang="zh-CN" sz="2800" dirty="0" smtClean="0">
                <a:solidFill>
                  <a:srgbClr val="FF0000"/>
                </a:solidFill>
                <a:effectLst/>
              </a:rPr>
              <a:t>”</a:t>
            </a:r>
            <a:endParaRPr lang="zh-CN" altLang="en-US" sz="2800" dirty="0">
              <a:solidFill>
                <a:srgbClr val="FF0000"/>
              </a:solidFill>
            </a:endParaRPr>
          </a:p>
        </p:txBody>
      </p:sp>
      <p:sp>
        <p:nvSpPr>
          <p:cNvPr id="3" name="内容占位符 2"/>
          <p:cNvSpPr>
            <a:spLocks noGrp="1"/>
          </p:cNvSpPr>
          <p:nvPr>
            <p:ph idx="1"/>
          </p:nvPr>
        </p:nvSpPr>
        <p:spPr>
          <a:xfrm>
            <a:off x="5072066" y="1447800"/>
            <a:ext cx="3861622" cy="4800600"/>
          </a:xfrm>
        </p:spPr>
        <p:txBody>
          <a:bodyPr>
            <a:noAutofit/>
          </a:bodyPr>
          <a:lstStyle/>
          <a:p>
            <a:r>
              <a:rPr lang="en-US" altLang="zh-CN" sz="1800" dirty="0" smtClean="0"/>
              <a:t>     </a:t>
            </a:r>
            <a:r>
              <a:rPr lang="zh-CN" altLang="zh-CN" sz="1800" dirty="0" smtClean="0"/>
              <a:t>其后</a:t>
            </a:r>
            <a:r>
              <a:rPr lang="zh-CN" altLang="en-US" sz="1800" dirty="0" smtClean="0"/>
              <a:t>，浙大紫金港东校区</a:t>
            </a:r>
            <a:r>
              <a:rPr lang="zh-CN" altLang="zh-CN" sz="1800" dirty="0" smtClean="0"/>
              <a:t>的校园规划把“</a:t>
            </a:r>
            <a:r>
              <a:rPr lang="zh-CN" altLang="en-US" sz="1800" dirty="0" smtClean="0"/>
              <a:t>园林</a:t>
            </a:r>
            <a:r>
              <a:rPr lang="zh-CN" altLang="zh-CN" sz="1800" dirty="0" smtClean="0"/>
              <a:t>绿核”理念发挥得淋漓尽致。将校园中的园林空间扩大化、核心化</a:t>
            </a:r>
            <a:r>
              <a:rPr lang="zh-CN" altLang="en-US" sz="1800" dirty="0" smtClean="0"/>
              <a:t>。</a:t>
            </a:r>
            <a:endParaRPr lang="zh-CN" altLang="en-US" sz="1800" dirty="0"/>
          </a:p>
        </p:txBody>
      </p:sp>
      <p:pic>
        <p:nvPicPr>
          <p:cNvPr id="114689" name="Picture 1" descr="E:\校园规划 安徽会议讲座\12金港东区总平面图.jpg"/>
          <p:cNvPicPr>
            <a:picLocks noChangeAspect="1" noChangeArrowheads="1"/>
          </p:cNvPicPr>
          <p:nvPr/>
        </p:nvPicPr>
        <p:blipFill>
          <a:blip r:embed="rId1" cstate="print"/>
          <a:srcRect/>
          <a:stretch>
            <a:fillRect/>
          </a:stretch>
        </p:blipFill>
        <p:spPr bwMode="auto">
          <a:xfrm>
            <a:off x="-36076222" y="-32647190"/>
            <a:ext cx="4409513" cy="5850000"/>
          </a:xfrm>
          <a:prstGeom prst="rect">
            <a:avLst/>
          </a:prstGeom>
          <a:noFill/>
        </p:spPr>
      </p:pic>
      <p:pic>
        <p:nvPicPr>
          <p:cNvPr id="114690" name="Picture 2" descr="E:\校园规划 安徽会议讲座\12金港东区总平面图.jpg"/>
          <p:cNvPicPr>
            <a:picLocks noChangeAspect="1" noChangeArrowheads="1"/>
          </p:cNvPicPr>
          <p:nvPr/>
        </p:nvPicPr>
        <p:blipFill>
          <a:blip r:embed="rId1" cstate="print"/>
          <a:srcRect l="12961" t="4885" r="12515" b="19403"/>
          <a:stretch>
            <a:fillRect/>
          </a:stretch>
        </p:blipFill>
        <p:spPr bwMode="auto">
          <a:xfrm>
            <a:off x="142843" y="142852"/>
            <a:ext cx="4823217" cy="6500858"/>
          </a:xfrm>
          <a:prstGeom prst="rect">
            <a:avLst/>
          </a:prstGeom>
          <a:noFill/>
        </p:spPr>
      </p:pic>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3068960"/>
            <a:ext cx="3648405"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G:\校园规划 安徽会议讲座\上海工大方案一\d3功能交通.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r="51022" b="5098"/>
          <a:stretch>
            <a:fillRect/>
          </a:stretch>
        </p:blipFill>
        <p:spPr bwMode="auto">
          <a:xfrm>
            <a:off x="4180463" y="558157"/>
            <a:ext cx="4942896" cy="604898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617527" y="5960807"/>
            <a:ext cx="2031325" cy="646331"/>
          </a:xfrm>
          <a:prstGeom prst="rect">
            <a:avLst/>
          </a:prstGeom>
          <a:noFill/>
        </p:spPr>
        <p:txBody>
          <a:bodyPr wrap="none" rtlCol="0">
            <a:spAutoFit/>
          </a:bodyPr>
          <a:lstStyle/>
          <a:p>
            <a:r>
              <a:rPr lang="zh-CN" altLang="en-US" dirty="0" smtClean="0"/>
              <a:t>上海工程技术大学</a:t>
            </a:r>
            <a:endParaRPr lang="en-US" altLang="zh-CN" dirty="0" smtClean="0"/>
          </a:p>
          <a:p>
            <a:r>
              <a:rPr lang="zh-CN" altLang="en-US" dirty="0" smtClean="0"/>
              <a:t>功能分区分析图 </a:t>
            </a:r>
            <a:endParaRPr lang="zh-CN" altLang="en-US" dirty="0"/>
          </a:p>
        </p:txBody>
      </p:sp>
      <p:sp>
        <p:nvSpPr>
          <p:cNvPr id="5" name="TextBox 4"/>
          <p:cNvSpPr txBox="1"/>
          <p:nvPr/>
        </p:nvSpPr>
        <p:spPr>
          <a:xfrm>
            <a:off x="1142976" y="571480"/>
            <a:ext cx="2880320" cy="5355312"/>
          </a:xfrm>
          <a:prstGeom prst="rect">
            <a:avLst/>
          </a:prstGeom>
          <a:noFill/>
        </p:spPr>
        <p:txBody>
          <a:bodyPr wrap="square" rtlCol="0">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现代大学功能分区的设计思想</a:t>
            </a:r>
            <a:r>
              <a:rPr lang="zh-CN" altLang="en-US" sz="2400" dirty="0" smtClean="0">
                <a:solidFill>
                  <a:srgbClr val="FF0000"/>
                </a:solidFill>
                <a:latin typeface="微软雅黑" panose="020B0503020204020204" pitchFamily="34" charset="-122"/>
                <a:ea typeface="微软雅黑" panose="020B0503020204020204" pitchFamily="34" charset="-122"/>
              </a:rPr>
              <a:t>：</a:t>
            </a:r>
            <a:endParaRPr lang="en-US" altLang="zh-CN" sz="2400" dirty="0" smtClean="0">
              <a:solidFill>
                <a:srgbClr val="FF0000"/>
              </a:solidFill>
              <a:latin typeface="微软雅黑" panose="020B0503020204020204" pitchFamily="34" charset="-122"/>
              <a:ea typeface="微软雅黑" panose="020B0503020204020204" pitchFamily="34" charset="-122"/>
            </a:endParaRPr>
          </a:p>
          <a:p>
            <a:endParaRPr lang="en-US" altLang="zh-CN" sz="2400" dirty="0">
              <a:solidFill>
                <a:srgbClr val="FF0000"/>
              </a:solidFill>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现代校园</a:t>
            </a:r>
            <a:r>
              <a:rPr lang="zh-CN" altLang="en-US" dirty="0">
                <a:latin typeface="微软雅黑" panose="020B0503020204020204" pitchFamily="34" charset="-122"/>
                <a:ea typeface="微软雅黑" panose="020B0503020204020204" pitchFamily="34" charset="-122"/>
              </a:rPr>
              <a:t>规划脱离了片面追求形式的古典主义传统，走向以</a:t>
            </a:r>
            <a:r>
              <a:rPr lang="zh-CN" altLang="en-US" dirty="0">
                <a:solidFill>
                  <a:srgbClr val="FF0000"/>
                </a:solidFill>
                <a:latin typeface="微软雅黑" panose="020B0503020204020204" pitchFamily="34" charset="-122"/>
                <a:ea typeface="微软雅黑" panose="020B0503020204020204" pitchFamily="34" charset="-122"/>
              </a:rPr>
              <a:t>教育过程的功能要求</a:t>
            </a:r>
            <a:r>
              <a:rPr lang="zh-CN" altLang="en-US" dirty="0">
                <a:latin typeface="微软雅黑" panose="020B0503020204020204" pitchFamily="34" charset="-122"/>
                <a:ea typeface="微软雅黑" panose="020B0503020204020204" pitchFamily="34" charset="-122"/>
              </a:rPr>
              <a:t>作为设计依据的道路，按相近的功能划分区域来组织校园规划，成为主要的校园规划思想</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endParaRPr lang="en-US" altLang="zh-CN" dirty="0" smtClean="0">
              <a:latin typeface="微软雅黑" panose="020B0503020204020204" pitchFamily="34" charset="-122"/>
              <a:ea typeface="微软雅黑" panose="020B0503020204020204" pitchFamily="34" charset="-122"/>
            </a:endParaRPr>
          </a:p>
          <a:p>
            <a:pPr marL="82550" indent="0">
              <a:buNone/>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校园</a:t>
            </a:r>
            <a:r>
              <a:rPr lang="zh-CN" altLang="zh-CN" dirty="0">
                <a:latin typeface="微软雅黑" panose="020B0503020204020204" pitchFamily="34" charset="-122"/>
                <a:ea typeface="微软雅黑" panose="020B0503020204020204" pitchFamily="34" charset="-122"/>
              </a:rPr>
              <a:t>功能</a:t>
            </a:r>
            <a:r>
              <a:rPr lang="zh-CN" altLang="zh-CN" dirty="0" smtClean="0">
                <a:latin typeface="微软雅黑" panose="020B0503020204020204" pitchFamily="34" charset="-122"/>
                <a:ea typeface="微软雅黑" panose="020B0503020204020204" pitchFamily="34" charset="-122"/>
              </a:rPr>
              <a:t>分区</a:t>
            </a:r>
            <a:r>
              <a:rPr lang="zh-CN" altLang="en-US" dirty="0" smtClean="0">
                <a:latin typeface="微软雅黑" panose="020B0503020204020204" pitchFamily="34" charset="-122"/>
                <a:ea typeface="微软雅黑" panose="020B0503020204020204" pitchFamily="34" charset="-122"/>
              </a:rPr>
              <a:t>和布局成为规划设计的主要内容</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有的学校还预留有发展用地。各功能分区以基地中的山体、绿化、水面作</a:t>
            </a:r>
            <a:r>
              <a:rPr lang="zh-CN" altLang="zh-CN" dirty="0"/>
              <a:t>为隔离屏障</a:t>
            </a:r>
            <a:r>
              <a:rPr lang="zh-CN" altLang="en-US" dirty="0"/>
              <a:t>。</a:t>
            </a:r>
            <a:endParaRPr lang="zh-CN" altLang="en-US" dirty="0"/>
          </a:p>
          <a:p>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鸟瞰_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39204" y="908720"/>
            <a:ext cx="7913152" cy="554461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15616" y="188640"/>
            <a:ext cx="7344816"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 </a:t>
            </a:r>
            <a:endParaRPr lang="zh-CN" altLang="en-US" dirty="0"/>
          </a:p>
        </p:txBody>
      </p:sp>
      <p:sp>
        <p:nvSpPr>
          <p:cNvPr id="3" name="TextBox 2"/>
          <p:cNvSpPr txBox="1"/>
          <p:nvPr/>
        </p:nvSpPr>
        <p:spPr>
          <a:xfrm>
            <a:off x="1291772" y="188640"/>
            <a:ext cx="7272808" cy="646331"/>
          </a:xfrm>
          <a:prstGeom prst="rect">
            <a:avLst/>
          </a:prstGeom>
          <a:noFill/>
        </p:spPr>
        <p:txBody>
          <a:bodyPr wrap="square" rtlCol="0">
            <a:spAutoFit/>
          </a:bodyPr>
          <a:lstStyle/>
          <a:p>
            <a:r>
              <a:rPr lang="zh-CN" altLang="zh-CN" dirty="0" smtClean="0">
                <a:solidFill>
                  <a:srgbClr val="FF0000"/>
                </a:solidFill>
              </a:rPr>
              <a:t>微型社会</a:t>
            </a:r>
            <a:r>
              <a:rPr lang="zh-CN" altLang="en-US" dirty="0" smtClean="0">
                <a:solidFill>
                  <a:srgbClr val="FF0000"/>
                </a:solidFill>
              </a:rPr>
              <a:t>：</a:t>
            </a:r>
            <a:r>
              <a:rPr lang="zh-CN" altLang="zh-CN" dirty="0" smtClean="0"/>
              <a:t>大学</a:t>
            </a:r>
            <a:r>
              <a:rPr lang="zh-CN" altLang="zh-CN" dirty="0"/>
              <a:t>一般配套有相对独立的生活体系，呈现出学习——生活——休闲一体化的微型</a:t>
            </a:r>
            <a:r>
              <a:rPr lang="zh-CN" altLang="zh-CN" dirty="0" smtClean="0"/>
              <a:t>社会，</a:t>
            </a:r>
            <a:r>
              <a:rPr lang="zh-CN" altLang="zh-CN" dirty="0"/>
              <a:t>进而存在着潜在的效率需求</a:t>
            </a:r>
            <a:r>
              <a:rPr lang="zh-CN" altLang="zh-CN" dirty="0" smtClean="0"/>
              <a:t>。</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9632" y="-171400"/>
            <a:ext cx="8355336" cy="1143000"/>
          </a:xfrm>
        </p:spPr>
        <p:txBody>
          <a:bodyPr>
            <a:normAutofit/>
          </a:bodyPr>
          <a:lstStyle/>
          <a:p>
            <a:r>
              <a:rPr lang="zh-CN" altLang="en-US" sz="2800" dirty="0" smtClean="0">
                <a:solidFill>
                  <a:srgbClr val="FF0000"/>
                </a:solidFill>
                <a:effectLst/>
              </a:rPr>
              <a:t>大规模校园</a:t>
            </a:r>
            <a:r>
              <a:rPr lang="zh-CN" altLang="zh-CN" sz="2800" dirty="0" smtClean="0">
                <a:solidFill>
                  <a:srgbClr val="FF0000"/>
                </a:solidFill>
                <a:effectLst/>
              </a:rPr>
              <a:t>功能分区</a:t>
            </a:r>
            <a:r>
              <a:rPr lang="zh-CN" altLang="en-US" sz="2800" dirty="0" smtClean="0">
                <a:solidFill>
                  <a:srgbClr val="FF0000"/>
                </a:solidFill>
                <a:effectLst/>
              </a:rPr>
              <a:t>的问题</a:t>
            </a:r>
            <a:endParaRPr lang="zh-CN" altLang="en-US" sz="2700" dirty="0">
              <a:solidFill>
                <a:srgbClr val="FF0000"/>
              </a:solidFill>
            </a:endParaRPr>
          </a:p>
        </p:txBody>
      </p:sp>
      <p:sp>
        <p:nvSpPr>
          <p:cNvPr id="3" name="内容占位符 2"/>
          <p:cNvSpPr>
            <a:spLocks noGrp="1"/>
          </p:cNvSpPr>
          <p:nvPr>
            <p:ph idx="1"/>
          </p:nvPr>
        </p:nvSpPr>
        <p:spPr>
          <a:xfrm>
            <a:off x="1187624" y="404664"/>
            <a:ext cx="7416824" cy="4800600"/>
          </a:xfrm>
        </p:spPr>
        <p:txBody>
          <a:bodyPr>
            <a:noAutofit/>
          </a:bodyPr>
          <a:lstStyle/>
          <a:p>
            <a:pPr marL="82550" indent="0">
              <a:buNone/>
            </a:pPr>
            <a:endParaRPr lang="en-US" altLang="zh-CN" sz="1800" dirty="0" smtClean="0"/>
          </a:p>
          <a:p>
            <a:pPr marL="82550" indent="0">
              <a:buNone/>
            </a:pPr>
            <a:r>
              <a:rPr lang="en-US" altLang="zh-CN" sz="1800" dirty="0" smtClean="0"/>
              <a:t>   </a:t>
            </a:r>
            <a:r>
              <a:rPr lang="zh-CN" altLang="zh-CN" sz="1800" dirty="0" smtClean="0"/>
              <a:t>随着校园用地规模的增大</a:t>
            </a:r>
            <a:r>
              <a:rPr lang="zh-CN" altLang="en-US" sz="1800" dirty="0" smtClean="0"/>
              <a:t>，</a:t>
            </a:r>
            <a:r>
              <a:rPr lang="zh-CN" altLang="zh-CN" sz="1800" dirty="0" smtClean="0"/>
              <a:t>校园内严格的分区使得校园内交通流线过长、交往活动减少</a:t>
            </a:r>
            <a:r>
              <a:rPr lang="zh-CN" altLang="en-US" sz="1800" dirty="0" smtClean="0"/>
              <a:t>，</a:t>
            </a:r>
            <a:r>
              <a:rPr lang="zh-CN" altLang="zh-CN" sz="1800" dirty="0" smtClean="0"/>
              <a:t>导致校园活力匮乏</a:t>
            </a:r>
            <a:r>
              <a:rPr lang="zh-CN" altLang="en-US" sz="1800" dirty="0" smtClean="0"/>
              <a:t>等问题</a:t>
            </a:r>
            <a:r>
              <a:rPr lang="zh-CN" altLang="zh-CN" sz="1800" dirty="0" smtClean="0"/>
              <a:t>。</a:t>
            </a:r>
            <a:r>
              <a:rPr lang="zh-CN" altLang="en-US" sz="1800" dirty="0" smtClean="0"/>
              <a:t>如浙大紫荆港东校区严格</a:t>
            </a:r>
            <a:r>
              <a:rPr lang="zh-CN" altLang="en-US" sz="1800" dirty="0"/>
              <a:t>的功能分区模式、功能集中设置带来了一系列问题</a:t>
            </a:r>
            <a:r>
              <a:rPr lang="zh-CN" altLang="en-US" sz="1800" dirty="0" smtClean="0"/>
              <a:t>：</a:t>
            </a:r>
            <a:endParaRPr lang="zh-CN" altLang="en-US" sz="1800" dirty="0"/>
          </a:p>
        </p:txBody>
      </p:sp>
      <p:pic>
        <p:nvPicPr>
          <p:cNvPr id="5" name="Picture 2"/>
          <p:cNvPicPr>
            <a:picLocks noChangeAspect="1" noChangeArrowheads="1"/>
          </p:cNvPicPr>
          <p:nvPr/>
        </p:nvPicPr>
        <p:blipFill>
          <a:blip r:embed="rId1">
            <a:extLst>
              <a:ext uri="{28A0092B-C50C-407E-A947-70E740481C1C}">
                <a14:useLocalDpi xmlns:a14="http://schemas.microsoft.com/office/drawing/2010/main" val="0"/>
              </a:ext>
            </a:extLst>
          </a:blip>
          <a:srcRect l="2340" r="1686"/>
          <a:stretch>
            <a:fillRect/>
          </a:stretch>
        </p:blipFill>
        <p:spPr bwMode="auto">
          <a:xfrm>
            <a:off x="1475656" y="1762866"/>
            <a:ext cx="6480720" cy="5095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14480" y="1357298"/>
            <a:ext cx="7498080" cy="4800600"/>
          </a:xfrm>
        </p:spPr>
        <p:txBody>
          <a:bodyPr/>
          <a:lstStyle/>
          <a:p>
            <a:pPr marL="82550" indent="0">
              <a:buNone/>
            </a:pPr>
            <a:endParaRPr lang="en-US" altLang="zh-CN" dirty="0" smtClean="0"/>
          </a:p>
          <a:p>
            <a:r>
              <a:rPr lang="zh-CN" altLang="zh-CN" dirty="0" smtClean="0"/>
              <a:t>校园</a:t>
            </a:r>
            <a:r>
              <a:rPr lang="zh-CN" altLang="zh-CN" dirty="0"/>
              <a:t>总体结构</a:t>
            </a:r>
            <a:r>
              <a:rPr lang="zh-CN" altLang="en-US" dirty="0" smtClean="0"/>
              <a:t>的新陈代谢</a:t>
            </a:r>
            <a:endParaRPr lang="en-US" altLang="zh-CN" dirty="0" smtClean="0"/>
          </a:p>
          <a:p>
            <a:r>
              <a:rPr lang="zh-CN" altLang="en-US" dirty="0" smtClean="0"/>
              <a:t>信息时代大学与城市的关系</a:t>
            </a:r>
            <a:endParaRPr lang="en-US" altLang="zh-CN" dirty="0" smtClean="0"/>
          </a:p>
          <a:p>
            <a:r>
              <a:rPr lang="zh-CN" altLang="en-US" dirty="0" smtClean="0"/>
              <a:t>网络化的</a:t>
            </a:r>
            <a:r>
              <a:rPr lang="zh-CN" altLang="en-US" dirty="0"/>
              <a:t>校园</a:t>
            </a:r>
            <a:r>
              <a:rPr lang="zh-CN" altLang="en-US" dirty="0" smtClean="0"/>
              <a:t>规划与</a:t>
            </a:r>
            <a:r>
              <a:rPr lang="zh-CN" altLang="en-US" dirty="0" smtClean="0"/>
              <a:t>更新设计</a:t>
            </a:r>
            <a:endParaRPr lang="en-US" altLang="zh-CN" dirty="0" smtClean="0"/>
          </a:p>
          <a:p>
            <a:r>
              <a:rPr lang="zh-CN" altLang="en-US" dirty="0" smtClean="0"/>
              <a:t>生态化的校园设计</a:t>
            </a:r>
            <a:endParaRPr lang="en-US" altLang="zh-CN"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1600" y="-171400"/>
            <a:ext cx="8355336" cy="1143000"/>
          </a:xfrm>
        </p:spPr>
        <p:txBody>
          <a:bodyPr>
            <a:normAutofit/>
          </a:bodyPr>
          <a:lstStyle/>
          <a:p>
            <a:r>
              <a:rPr lang="zh-CN" altLang="en-US" sz="2800" dirty="0" smtClean="0">
                <a:solidFill>
                  <a:srgbClr val="FF0000"/>
                </a:solidFill>
                <a:effectLst/>
              </a:rPr>
              <a:t>大规模校园</a:t>
            </a:r>
            <a:r>
              <a:rPr lang="zh-CN" altLang="zh-CN" sz="2800" dirty="0" smtClean="0">
                <a:solidFill>
                  <a:srgbClr val="FF0000"/>
                </a:solidFill>
                <a:effectLst/>
              </a:rPr>
              <a:t>功能分区</a:t>
            </a:r>
            <a:r>
              <a:rPr lang="zh-CN" altLang="en-US" sz="2800" dirty="0" smtClean="0">
                <a:solidFill>
                  <a:srgbClr val="FF0000"/>
                </a:solidFill>
                <a:effectLst/>
              </a:rPr>
              <a:t>的问题</a:t>
            </a:r>
            <a:endParaRPr lang="zh-CN" altLang="en-US" sz="2700" dirty="0">
              <a:solidFill>
                <a:srgbClr val="FF0000"/>
              </a:solidFill>
            </a:endParaRPr>
          </a:p>
        </p:txBody>
      </p:sp>
      <p:sp>
        <p:nvSpPr>
          <p:cNvPr id="3" name="内容占位符 2"/>
          <p:cNvSpPr>
            <a:spLocks noGrp="1"/>
          </p:cNvSpPr>
          <p:nvPr>
            <p:ph idx="1"/>
          </p:nvPr>
        </p:nvSpPr>
        <p:spPr>
          <a:xfrm>
            <a:off x="5724128" y="878261"/>
            <a:ext cx="3312368" cy="4800600"/>
          </a:xfrm>
        </p:spPr>
        <p:txBody>
          <a:bodyPr>
            <a:noAutofit/>
          </a:bodyPr>
          <a:lstStyle/>
          <a:p>
            <a:pPr marL="82550" indent="0">
              <a:buNone/>
            </a:pPr>
            <a:endParaRPr lang="en-US" altLang="zh-CN" sz="1800" dirty="0" smtClean="0"/>
          </a:p>
          <a:p>
            <a:r>
              <a:rPr lang="zh-CN" altLang="en-US" sz="1800" dirty="0" smtClean="0">
                <a:solidFill>
                  <a:srgbClr val="FF0000"/>
                </a:solidFill>
              </a:rPr>
              <a:t>㈠ 钟摆</a:t>
            </a:r>
            <a:r>
              <a:rPr lang="zh-CN" altLang="en-US" sz="1800" dirty="0">
                <a:solidFill>
                  <a:srgbClr val="FF0000"/>
                </a:solidFill>
              </a:rPr>
              <a:t>式</a:t>
            </a:r>
            <a:r>
              <a:rPr lang="zh-CN" altLang="en-US" sz="1800" dirty="0" smtClean="0">
                <a:solidFill>
                  <a:srgbClr val="FF0000"/>
                </a:solidFill>
              </a:rPr>
              <a:t>人流、车流。</a:t>
            </a:r>
            <a:endParaRPr lang="en-US" altLang="zh-CN" sz="1800" dirty="0" smtClean="0">
              <a:solidFill>
                <a:srgbClr val="FF0000"/>
              </a:solidFill>
            </a:endParaRPr>
          </a:p>
          <a:p>
            <a:pPr marL="82550" indent="0">
              <a:buNone/>
            </a:pPr>
            <a:r>
              <a:rPr lang="zh-CN" altLang="en-US" sz="1800" dirty="0" smtClean="0"/>
              <a:t>生活区</a:t>
            </a:r>
            <a:r>
              <a:rPr lang="zh-CN" altLang="en-US" sz="1800" dirty="0"/>
              <a:t>教学区的南北</a:t>
            </a:r>
            <a:r>
              <a:rPr lang="zh-CN" altLang="en-US" sz="1800" dirty="0" smtClean="0"/>
              <a:t>分置 </a:t>
            </a:r>
            <a:r>
              <a:rPr lang="zh-CN" altLang="en-US" sz="1800" dirty="0"/>
              <a:t>使 流 线 集 中 且 固 定 。功能分区造成了教学科研区与宿舍生活区的分离，每天上下课步行交通令人非常疲惫。南北功能分区相距</a:t>
            </a:r>
            <a:r>
              <a:rPr lang="en-US" altLang="zh-CN" sz="1800" dirty="0"/>
              <a:t>1.5</a:t>
            </a:r>
            <a:r>
              <a:rPr lang="zh-CN" altLang="en-US" sz="1800" dirty="0"/>
              <a:t>公里</a:t>
            </a:r>
            <a:r>
              <a:rPr lang="en-US" altLang="zh-CN" sz="1800" dirty="0"/>
              <a:t>.</a:t>
            </a:r>
            <a:r>
              <a:rPr lang="zh-CN" altLang="en-US" sz="1800" dirty="0"/>
              <a:t>单程步行需</a:t>
            </a:r>
            <a:r>
              <a:rPr lang="en-US" altLang="zh-CN" sz="1800" dirty="0"/>
              <a:t>20</a:t>
            </a:r>
            <a:r>
              <a:rPr lang="zh-CN" altLang="en-US" sz="1800" dirty="0"/>
              <a:t>多分钟 ，目前大部分师生都必须借助</a:t>
            </a:r>
            <a:r>
              <a:rPr lang="zh-CN" altLang="en-US" sz="1800" dirty="0" smtClean="0"/>
              <a:t>自行车或汽车通行。</a:t>
            </a:r>
            <a:endParaRPr lang="zh-CN" altLang="en-US" sz="1800" dirty="0"/>
          </a:p>
          <a:p>
            <a:pPr marL="82550" indent="0">
              <a:buNone/>
            </a:pPr>
            <a:r>
              <a:rPr lang="zh-CN" altLang="en-US" sz="1800" dirty="0" smtClean="0"/>
              <a:t>     传统校园</a:t>
            </a:r>
            <a:r>
              <a:rPr lang="zh-CN" altLang="zh-CN" sz="1800" dirty="0" smtClean="0"/>
              <a:t>内师生以步行交通方式为主，合理的课</a:t>
            </a:r>
            <a:r>
              <a:rPr lang="zh-CN" altLang="en-US" sz="1800" dirty="0" smtClean="0"/>
              <a:t>间</a:t>
            </a:r>
            <a:r>
              <a:rPr lang="zh-CN" altLang="zh-CN" sz="1800" dirty="0" smtClean="0"/>
              <a:t>活动半径为</a:t>
            </a:r>
            <a:r>
              <a:rPr lang="en-US" altLang="zh-CN" sz="1800" dirty="0" smtClean="0"/>
              <a:t>5</a:t>
            </a:r>
            <a:r>
              <a:rPr lang="zh-CN" altLang="zh-CN" sz="1800" dirty="0" smtClean="0"/>
              <a:t>分钟步距</a:t>
            </a:r>
            <a:r>
              <a:rPr lang="en-US" altLang="zh-CN" sz="1800" dirty="0" smtClean="0"/>
              <a:t>(</a:t>
            </a:r>
            <a:r>
              <a:rPr lang="zh-CN" altLang="zh-CN" sz="1800" dirty="0" smtClean="0"/>
              <a:t>约</a:t>
            </a:r>
            <a:r>
              <a:rPr lang="en-US" altLang="zh-CN" sz="1800" dirty="0" smtClean="0"/>
              <a:t>400m)</a:t>
            </a:r>
            <a:r>
              <a:rPr lang="zh-CN" altLang="zh-CN" sz="1800" dirty="0" smtClean="0"/>
              <a:t>，大学校园中心区步行较为舒适的范围在</a:t>
            </a:r>
            <a:r>
              <a:rPr lang="en-US" altLang="zh-CN" sz="1800" dirty="0" smtClean="0"/>
              <a:t>500</a:t>
            </a:r>
            <a:r>
              <a:rPr lang="zh-CN" altLang="en-US" sz="1800" dirty="0" smtClean="0"/>
              <a:t>米</a:t>
            </a:r>
            <a:r>
              <a:rPr lang="zh-CN" altLang="zh-CN" sz="1800" dirty="0" smtClean="0"/>
              <a:t>之内，从生活区到教学区不宜超过</a:t>
            </a:r>
            <a:r>
              <a:rPr lang="en-US" altLang="zh-CN" sz="1800" dirty="0" smtClean="0"/>
              <a:t>10</a:t>
            </a:r>
            <a:r>
              <a:rPr lang="zh-CN" altLang="zh-CN" sz="1800" dirty="0" smtClean="0"/>
              <a:t>分钟步行距离</a:t>
            </a:r>
            <a:r>
              <a:rPr lang="en-US" altLang="zh-CN" sz="1800" dirty="0" smtClean="0"/>
              <a:t>(</a:t>
            </a:r>
            <a:r>
              <a:rPr lang="zh-CN" altLang="zh-CN" sz="1800" dirty="0" smtClean="0"/>
              <a:t>约</a:t>
            </a:r>
            <a:r>
              <a:rPr lang="en-US" altLang="zh-CN" sz="1800" dirty="0" smtClean="0"/>
              <a:t>800m)</a:t>
            </a:r>
            <a:r>
              <a:rPr lang="zh-CN" altLang="en-US" sz="1800" dirty="0" smtClean="0"/>
              <a:t>。</a:t>
            </a:r>
            <a:endParaRPr lang="zh-CN" altLang="zh-CN" sz="1800" dirty="0" smtClean="0"/>
          </a:p>
          <a:p>
            <a:pPr marL="82550" indent="0">
              <a:buNone/>
            </a:pPr>
            <a:endParaRPr lang="en-US" altLang="zh-CN" sz="1800" dirty="0" smtClean="0"/>
          </a:p>
          <a:p>
            <a:pPr marL="82550" indent="0">
              <a:buNone/>
            </a:pPr>
            <a:endParaRPr lang="en-US" altLang="zh-CN" sz="1800" dirty="0" smtClean="0"/>
          </a:p>
          <a:p>
            <a:pPr marL="82550" indent="0">
              <a:buNone/>
            </a:pPr>
            <a:endParaRPr lang="en-US" altLang="zh-CN" sz="1800" dirty="0"/>
          </a:p>
          <a:p>
            <a:pPr marL="82550" indent="0">
              <a:buNone/>
            </a:pPr>
            <a:endParaRPr lang="zh-CN" altLang="en-US" sz="1800" dirty="0"/>
          </a:p>
        </p:txBody>
      </p:sp>
      <p:pic>
        <p:nvPicPr>
          <p:cNvPr id="5" name="Picture 2"/>
          <p:cNvPicPr>
            <a:picLocks noChangeAspect="1" noChangeArrowheads="1"/>
          </p:cNvPicPr>
          <p:nvPr/>
        </p:nvPicPr>
        <p:blipFill>
          <a:blip r:embed="rId1">
            <a:extLst>
              <a:ext uri="{28A0092B-C50C-407E-A947-70E740481C1C}">
                <a14:useLocalDpi xmlns:a14="http://schemas.microsoft.com/office/drawing/2010/main" val="0"/>
              </a:ext>
            </a:extLst>
          </a:blip>
          <a:srcRect l="2340" r="1686"/>
          <a:stretch>
            <a:fillRect/>
          </a:stretch>
        </p:blipFill>
        <p:spPr bwMode="auto">
          <a:xfrm>
            <a:off x="107504" y="1432916"/>
            <a:ext cx="5400600" cy="424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1600" y="-171400"/>
            <a:ext cx="8355336" cy="1143000"/>
          </a:xfrm>
        </p:spPr>
        <p:txBody>
          <a:bodyPr>
            <a:normAutofit/>
          </a:bodyPr>
          <a:lstStyle/>
          <a:p>
            <a:r>
              <a:rPr lang="zh-CN" altLang="en-US" sz="2800" dirty="0" smtClean="0">
                <a:solidFill>
                  <a:srgbClr val="FF0000"/>
                </a:solidFill>
                <a:effectLst/>
              </a:rPr>
              <a:t>大规模校园</a:t>
            </a:r>
            <a:r>
              <a:rPr lang="zh-CN" altLang="zh-CN" sz="2800" dirty="0" smtClean="0">
                <a:solidFill>
                  <a:srgbClr val="FF0000"/>
                </a:solidFill>
                <a:effectLst/>
              </a:rPr>
              <a:t>功能分区</a:t>
            </a:r>
            <a:r>
              <a:rPr lang="zh-CN" altLang="en-US" sz="2800" dirty="0" smtClean="0">
                <a:solidFill>
                  <a:srgbClr val="FF0000"/>
                </a:solidFill>
                <a:effectLst/>
              </a:rPr>
              <a:t>的问题</a:t>
            </a:r>
            <a:endParaRPr lang="zh-CN" altLang="en-US" sz="2700" dirty="0">
              <a:solidFill>
                <a:srgbClr val="FF0000"/>
              </a:solidFill>
            </a:endParaRPr>
          </a:p>
        </p:txBody>
      </p:sp>
      <p:sp>
        <p:nvSpPr>
          <p:cNvPr id="3" name="内容占位符 2"/>
          <p:cNvSpPr>
            <a:spLocks noGrp="1"/>
          </p:cNvSpPr>
          <p:nvPr>
            <p:ph idx="1"/>
          </p:nvPr>
        </p:nvSpPr>
        <p:spPr>
          <a:xfrm>
            <a:off x="3923928" y="1052736"/>
            <a:ext cx="4752528" cy="4800600"/>
          </a:xfrm>
        </p:spPr>
        <p:txBody>
          <a:bodyPr>
            <a:noAutofit/>
          </a:bodyPr>
          <a:lstStyle/>
          <a:p>
            <a:pPr marL="82550" indent="0">
              <a:buNone/>
            </a:pPr>
            <a:endParaRPr lang="en-US" altLang="zh-CN" sz="1800" dirty="0" smtClean="0"/>
          </a:p>
          <a:p>
            <a:pPr marL="82550" indent="0">
              <a:buNone/>
            </a:pPr>
            <a:r>
              <a:rPr lang="en-US" altLang="zh-CN" sz="1800" dirty="0" smtClean="0"/>
              <a:t>  </a:t>
            </a:r>
            <a:r>
              <a:rPr lang="en-US" altLang="zh-CN" sz="1800" dirty="0">
                <a:solidFill>
                  <a:srgbClr val="FF0000"/>
                </a:solidFill>
              </a:rPr>
              <a:t>(2)</a:t>
            </a:r>
            <a:r>
              <a:rPr lang="zh-CN" altLang="en-US" sz="1800" dirty="0">
                <a:solidFill>
                  <a:srgbClr val="FF0000"/>
                </a:solidFill>
              </a:rPr>
              <a:t>功能集中设置造成使用上的不便</a:t>
            </a:r>
            <a:r>
              <a:rPr lang="zh-CN" altLang="en-US" sz="1800" dirty="0" smtClean="0">
                <a:solidFill>
                  <a:srgbClr val="FF0000"/>
                </a:solidFill>
              </a:rPr>
              <a:t>。</a:t>
            </a:r>
            <a:endParaRPr lang="en-US" altLang="zh-CN" sz="1800" dirty="0" smtClean="0">
              <a:solidFill>
                <a:srgbClr val="FF0000"/>
              </a:solidFill>
            </a:endParaRPr>
          </a:p>
          <a:p>
            <a:pPr marL="82550" indent="0">
              <a:buNone/>
            </a:pPr>
            <a:r>
              <a:rPr lang="en-US" altLang="zh-CN" sz="1800" dirty="0"/>
              <a:t> </a:t>
            </a:r>
            <a:r>
              <a:rPr lang="en-US" altLang="zh-CN" sz="1800" dirty="0" smtClean="0"/>
              <a:t>      </a:t>
            </a:r>
            <a:r>
              <a:rPr lang="zh-CN" altLang="en-US" sz="1800" dirty="0" smtClean="0"/>
              <a:t>运动场</a:t>
            </a:r>
            <a:r>
              <a:rPr lang="zh-CN" altLang="en-US" sz="1800" dirty="0"/>
              <a:t>地集中布置学生生活组团距离运动场非常远</a:t>
            </a:r>
            <a:r>
              <a:rPr lang="en-US" altLang="zh-CN" sz="1800" dirty="0"/>
              <a:t>.</a:t>
            </a:r>
            <a:r>
              <a:rPr lang="zh-CN" altLang="en-US" sz="1800" dirty="0"/>
              <a:t>增长了学生锻炼的惰性</a:t>
            </a:r>
            <a:r>
              <a:rPr lang="en-US" altLang="zh-CN" sz="1800" dirty="0"/>
              <a:t>.</a:t>
            </a:r>
            <a:r>
              <a:rPr lang="zh-CN" altLang="en-US" sz="1800" dirty="0"/>
              <a:t>而且场地集中锻炼期间相互干扰</a:t>
            </a:r>
            <a:r>
              <a:rPr lang="zh-CN" altLang="en-US" sz="1800" dirty="0" smtClean="0"/>
              <a:t>大。</a:t>
            </a:r>
            <a:endParaRPr lang="en-US" altLang="zh-CN" sz="1800" dirty="0" smtClean="0"/>
          </a:p>
          <a:p>
            <a:pPr marL="82550" indent="0">
              <a:buNone/>
            </a:pPr>
            <a:r>
              <a:rPr lang="en-US" altLang="zh-CN" sz="1800" dirty="0"/>
              <a:t> </a:t>
            </a:r>
            <a:r>
              <a:rPr lang="en-US" altLang="zh-CN" sz="1800" dirty="0" smtClean="0"/>
              <a:t>     </a:t>
            </a:r>
            <a:r>
              <a:rPr lang="zh-CN" altLang="en-US" sz="1800" dirty="0" smtClean="0"/>
              <a:t>食堂</a:t>
            </a:r>
            <a:r>
              <a:rPr lang="zh-CN" altLang="en-US" sz="1800" dirty="0"/>
              <a:t>的集中布置也暴露出人流集中</a:t>
            </a:r>
            <a:r>
              <a:rPr lang="en-US" altLang="zh-CN" sz="1800" dirty="0"/>
              <a:t>.</a:t>
            </a:r>
            <a:r>
              <a:rPr lang="zh-CN" altLang="en-US" sz="1800" dirty="0"/>
              <a:t>买饭难、噪音大等问题，各餐厅规模</a:t>
            </a:r>
            <a:r>
              <a:rPr lang="en-US" altLang="zh-CN" sz="1800" dirty="0"/>
              <a:t>.</a:t>
            </a:r>
            <a:r>
              <a:rPr lang="zh-CN" altLang="en-US" sz="1800" dirty="0"/>
              <a:t>定位相似</a:t>
            </a:r>
            <a:r>
              <a:rPr lang="en-US" altLang="zh-CN" sz="1800" dirty="0"/>
              <a:t>.</a:t>
            </a:r>
            <a:r>
              <a:rPr lang="zh-CN" altLang="en-US" sz="1800" dirty="0"/>
              <a:t>学生就餐流线过长</a:t>
            </a:r>
            <a:r>
              <a:rPr lang="en-US" altLang="zh-CN" sz="1800" dirty="0"/>
              <a:t>-</a:t>
            </a:r>
            <a:endParaRPr lang="en-US" altLang="zh-CN" sz="1800" dirty="0"/>
          </a:p>
          <a:p>
            <a:pPr marL="82550" indent="0">
              <a:buNone/>
            </a:pPr>
            <a:r>
              <a:rPr lang="en-US" altLang="zh-CN" sz="1800" dirty="0">
                <a:solidFill>
                  <a:srgbClr val="FF0000"/>
                </a:solidFill>
              </a:rPr>
              <a:t>(3)</a:t>
            </a:r>
            <a:r>
              <a:rPr lang="zh-CN" altLang="en-US" sz="1800" dirty="0">
                <a:solidFill>
                  <a:srgbClr val="FF0000"/>
                </a:solidFill>
              </a:rPr>
              <a:t>明确的分区人为地加剧了尺度的庞大感，造成交通路线过长</a:t>
            </a:r>
            <a:r>
              <a:rPr lang="zh-CN" altLang="en-US" sz="1800" dirty="0" smtClean="0">
                <a:solidFill>
                  <a:srgbClr val="FF0000"/>
                </a:solidFill>
              </a:rPr>
              <a:t>。</a:t>
            </a:r>
            <a:endParaRPr lang="en-US" altLang="zh-CN" sz="1800" dirty="0" smtClean="0">
              <a:solidFill>
                <a:srgbClr val="FF0000"/>
              </a:solidFill>
            </a:endParaRPr>
          </a:p>
          <a:p>
            <a:pPr marL="82550" indent="0">
              <a:buNone/>
            </a:pPr>
            <a:r>
              <a:rPr lang="en-US" altLang="zh-CN" sz="1800" dirty="0"/>
              <a:t> </a:t>
            </a:r>
            <a:r>
              <a:rPr lang="en-US" altLang="zh-CN" sz="1800" dirty="0" smtClean="0"/>
              <a:t>     </a:t>
            </a:r>
            <a:r>
              <a:rPr lang="zh-CN" altLang="en-US" sz="1800" dirty="0" smtClean="0"/>
              <a:t>由于</a:t>
            </a:r>
            <a:r>
              <a:rPr lang="zh-CN" altLang="en-US" sz="1800" dirty="0"/>
              <a:t>分区明确，组团内功能单一，师生为了维持完整的生活模式只能不停地穿插于相距较远的不同组团之间，对实现在人性化的、步行可达空间尺度内</a:t>
            </a:r>
            <a:r>
              <a:rPr lang="zh-CN" altLang="en-US" sz="1800" dirty="0" smtClean="0"/>
              <a:t>组织日常</a:t>
            </a:r>
            <a:r>
              <a:rPr lang="zh-CN" altLang="en-US" sz="1800" dirty="0"/>
              <a:t>学习生活有一定影响。</a:t>
            </a:r>
            <a:endParaRPr lang="zh-CN" altLang="en-US" sz="1800" dirty="0"/>
          </a:p>
          <a:p>
            <a:pPr marL="82550" indent="0">
              <a:buNone/>
            </a:pPr>
            <a:endParaRPr lang="en-US" altLang="zh-CN" sz="1800" dirty="0"/>
          </a:p>
          <a:p>
            <a:pPr marL="82550" indent="0">
              <a:buNone/>
            </a:pPr>
            <a:endParaRPr lang="zh-CN" altLang="en-US" sz="1800" dirty="0"/>
          </a:p>
        </p:txBody>
      </p:sp>
      <p:pic>
        <p:nvPicPr>
          <p:cNvPr id="4" name="Picture 2" descr="E:\校园规划 安徽会议讲座\12金港东区总平面图.jpg"/>
          <p:cNvPicPr>
            <a:picLocks noChangeAspect="1" noChangeArrowheads="1"/>
          </p:cNvPicPr>
          <p:nvPr/>
        </p:nvPicPr>
        <p:blipFill>
          <a:blip r:embed="rId1" cstate="print"/>
          <a:srcRect l="12961" t="4885" r="12515" b="19403"/>
          <a:stretch>
            <a:fillRect/>
          </a:stretch>
        </p:blipFill>
        <p:spPr bwMode="auto">
          <a:xfrm>
            <a:off x="107504" y="1124744"/>
            <a:ext cx="3709076" cy="499919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09" name="Picture 1" descr="E:\校园规划 安徽会议讲座\浙大紫荆港新校区\景观微信图片_20190318163738.jpg"/>
          <p:cNvPicPr>
            <a:picLocks noChangeAspect="1" noChangeArrowheads="1"/>
          </p:cNvPicPr>
          <p:nvPr/>
        </p:nvPicPr>
        <p:blipFill>
          <a:blip r:embed="rId1"/>
          <a:srcRect l="25286" r="2902"/>
          <a:stretch>
            <a:fillRect/>
          </a:stretch>
        </p:blipFill>
        <p:spPr bwMode="auto">
          <a:xfrm>
            <a:off x="1187624" y="692696"/>
            <a:ext cx="6736380" cy="6072230"/>
          </a:xfrm>
          <a:prstGeom prst="rect">
            <a:avLst/>
          </a:prstGeom>
          <a:noFill/>
        </p:spPr>
      </p:pic>
      <p:sp>
        <p:nvSpPr>
          <p:cNvPr id="6" name="TextBox 5"/>
          <p:cNvSpPr txBox="1"/>
          <p:nvPr/>
        </p:nvSpPr>
        <p:spPr>
          <a:xfrm>
            <a:off x="1115616" y="142851"/>
            <a:ext cx="4801314" cy="830997"/>
          </a:xfrm>
          <a:prstGeom prst="rect">
            <a:avLst/>
          </a:prstGeom>
          <a:noFill/>
        </p:spPr>
        <p:txBody>
          <a:bodyPr wrap="none" rtlCol="0">
            <a:spAutoFit/>
          </a:bodyPr>
          <a:lstStyle/>
          <a:p>
            <a:r>
              <a:rPr lang="zh-CN" altLang="en-US" sz="2400" b="1" dirty="0" smtClean="0">
                <a:solidFill>
                  <a:srgbClr val="FF0000"/>
                </a:solidFill>
              </a:rPr>
              <a:t>以组团概念弱化明确的功能分区：</a:t>
            </a:r>
            <a:endParaRPr lang="en-US" altLang="zh-CN" sz="2400" b="1" dirty="0">
              <a:solidFill>
                <a:srgbClr val="FF0000"/>
              </a:solidFill>
            </a:endParaRPr>
          </a:p>
          <a:p>
            <a:endParaRPr lang="zh-CN" altLang="en-US" sz="2400" dirty="0">
              <a:solidFill>
                <a:srgbClr val="FF0000"/>
              </a:solidFill>
            </a:endParaRPr>
          </a:p>
        </p:txBody>
      </p:sp>
      <p:sp>
        <p:nvSpPr>
          <p:cNvPr id="4" name="TextBox 3"/>
          <p:cNvSpPr txBox="1"/>
          <p:nvPr/>
        </p:nvSpPr>
        <p:spPr>
          <a:xfrm>
            <a:off x="5786446" y="142852"/>
            <a:ext cx="2786082" cy="830997"/>
          </a:xfrm>
          <a:prstGeom prst="rect">
            <a:avLst/>
          </a:prstGeom>
          <a:noFill/>
        </p:spPr>
        <p:txBody>
          <a:bodyPr wrap="square" rtlCol="0">
            <a:spAutoFit/>
          </a:bodyPr>
          <a:lstStyle/>
          <a:p>
            <a:r>
              <a:rPr lang="zh-CN" altLang="zh-CN" sz="2400" b="1" dirty="0" smtClean="0">
                <a:solidFill>
                  <a:srgbClr val="FF0000"/>
                </a:solidFill>
              </a:rPr>
              <a:t>让多种功能在同一组团中混合</a:t>
            </a:r>
            <a:endParaRPr lang="zh-CN" altLang="en-US" sz="24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00100" y="357166"/>
            <a:ext cx="7790712" cy="4800600"/>
          </a:xfrm>
        </p:spPr>
        <p:txBody>
          <a:bodyPr>
            <a:normAutofit/>
          </a:bodyPr>
          <a:lstStyle/>
          <a:p>
            <a:pPr marL="82550" indent="0">
              <a:buNone/>
            </a:pPr>
            <a:r>
              <a:rPr lang="zh-CN" altLang="en-US" sz="2800" b="1" dirty="0" smtClean="0">
                <a:solidFill>
                  <a:srgbClr val="FF0000"/>
                </a:solidFill>
              </a:rPr>
              <a:t>组团更替院落</a:t>
            </a:r>
            <a:r>
              <a:rPr lang="en-US" altLang="zh-CN" sz="2800" b="1" dirty="0" smtClean="0">
                <a:solidFill>
                  <a:srgbClr val="FF0000"/>
                </a:solidFill>
              </a:rPr>
              <a:t>       </a:t>
            </a:r>
            <a:endParaRPr lang="en-US" altLang="zh-CN" sz="2800" b="1" dirty="0" smtClean="0">
              <a:solidFill>
                <a:srgbClr val="FF0000"/>
              </a:solidFill>
            </a:endParaRPr>
          </a:p>
          <a:p>
            <a:pPr marL="82550" indent="0">
              <a:buNone/>
            </a:pPr>
            <a:r>
              <a:rPr lang="zh-CN" altLang="en-US" sz="1800" dirty="0" smtClean="0">
                <a:solidFill>
                  <a:srgbClr val="FF0000"/>
                </a:solidFill>
              </a:rPr>
              <a:t>      组团式：</a:t>
            </a:r>
            <a:r>
              <a:rPr lang="zh-CN" altLang="zh-CN" sz="1800" dirty="0" smtClean="0"/>
              <a:t>浙江大学</a:t>
            </a:r>
            <a:r>
              <a:rPr lang="zh-CN" altLang="zh-CN" sz="1800" dirty="0"/>
              <a:t>紫金</a:t>
            </a:r>
            <a:r>
              <a:rPr lang="zh-CN" altLang="zh-CN" sz="1800" dirty="0" smtClean="0"/>
              <a:t>港西</a:t>
            </a:r>
            <a:r>
              <a:rPr lang="zh-CN" altLang="zh-CN" sz="1800" dirty="0"/>
              <a:t>区规划对其东区</a:t>
            </a:r>
            <a:r>
              <a:rPr lang="zh-CN" altLang="zh-CN" sz="1800" dirty="0" smtClean="0"/>
              <a:t>严格功能</a:t>
            </a:r>
            <a:r>
              <a:rPr lang="zh-CN" altLang="zh-CN" sz="1800" dirty="0"/>
              <a:t>分区造成的使用不便进行反思，为其规划</a:t>
            </a:r>
            <a:r>
              <a:rPr lang="zh-CN" altLang="zh-CN" sz="1800" dirty="0" smtClean="0"/>
              <a:t>进行</a:t>
            </a:r>
            <a:r>
              <a:rPr lang="zh-CN" altLang="zh-CN" sz="1800" dirty="0"/>
              <a:t>的国际竞赛中多个方案都采用了组团式</a:t>
            </a:r>
            <a:r>
              <a:rPr lang="zh-CN" altLang="zh-CN" sz="1800" dirty="0" smtClean="0"/>
              <a:t>布局</a:t>
            </a:r>
            <a:r>
              <a:rPr lang="zh-CN" altLang="en-US" sz="1800" dirty="0"/>
              <a:t>，</a:t>
            </a:r>
            <a:r>
              <a:rPr lang="zh-CN" altLang="zh-CN" sz="1800" dirty="0" smtClean="0"/>
              <a:t>将</a:t>
            </a:r>
            <a:r>
              <a:rPr lang="zh-CN" altLang="zh-CN" sz="1800" dirty="0"/>
              <a:t>各学科组群的教学用</a:t>
            </a:r>
            <a:r>
              <a:rPr lang="zh-CN" altLang="zh-CN" sz="1800" dirty="0" smtClean="0"/>
              <a:t>房</a:t>
            </a:r>
            <a:r>
              <a:rPr lang="zh-CN" altLang="en-US" sz="1800" dirty="0" smtClean="0"/>
              <a:t>、</a:t>
            </a:r>
            <a:r>
              <a:rPr lang="zh-CN" altLang="zh-CN" sz="1800" dirty="0" smtClean="0"/>
              <a:t>学生宿舍</a:t>
            </a:r>
            <a:r>
              <a:rPr lang="zh-CN" altLang="en-US" sz="1800" dirty="0" smtClean="0"/>
              <a:t>、</a:t>
            </a:r>
            <a:r>
              <a:rPr lang="zh-CN" altLang="zh-CN" sz="1800" dirty="0" smtClean="0"/>
              <a:t>食堂</a:t>
            </a:r>
            <a:r>
              <a:rPr lang="zh-CN" altLang="zh-CN" sz="1800" dirty="0"/>
              <a:t>和</a:t>
            </a:r>
            <a:r>
              <a:rPr lang="zh-CN" altLang="zh-CN" sz="1800" dirty="0" smtClean="0"/>
              <a:t>体育</a:t>
            </a:r>
            <a:r>
              <a:rPr lang="zh-CN" altLang="zh-CN" sz="1800" dirty="0"/>
              <a:t>设施等布置在同一个组团</a:t>
            </a:r>
            <a:r>
              <a:rPr lang="zh-CN" altLang="zh-CN" sz="1800" dirty="0" smtClean="0"/>
              <a:t>内</a:t>
            </a:r>
            <a:r>
              <a:rPr lang="zh-CN" altLang="en-US" sz="1800" dirty="0" smtClean="0"/>
              <a:t>，</a:t>
            </a:r>
            <a:r>
              <a:rPr lang="zh-CN" altLang="zh-CN" sz="1800" dirty="0" smtClean="0"/>
              <a:t>做到</a:t>
            </a:r>
            <a:r>
              <a:rPr lang="zh-CN" altLang="zh-CN" sz="1800" dirty="0"/>
              <a:t>组团内的</a:t>
            </a:r>
            <a:r>
              <a:rPr lang="zh-CN" altLang="zh-CN" sz="1800" dirty="0" smtClean="0"/>
              <a:t>功能</a:t>
            </a:r>
            <a:r>
              <a:rPr lang="zh-CN" altLang="zh-CN" sz="1800" dirty="0"/>
              <a:t>混置。</a:t>
            </a:r>
            <a:endParaRPr lang="zh-CN" altLang="zh-CN" sz="1800" dirty="0"/>
          </a:p>
          <a:p>
            <a:pPr marL="82550" indent="0">
              <a:buNone/>
            </a:pPr>
            <a:endParaRPr lang="zh-CN" altLang="en-US" sz="1800" dirty="0"/>
          </a:p>
        </p:txBody>
      </p:sp>
      <p:pic>
        <p:nvPicPr>
          <p:cNvPr id="1026" name="Picture 2" descr="E:\校园规划 安徽会议讲座\浙大紫荆港新校区\微信图片_20190318163702.jpg"/>
          <p:cNvPicPr>
            <a:picLocks noChangeAspect="1" noChangeArrowheads="1"/>
          </p:cNvPicPr>
          <p:nvPr/>
        </p:nvPicPr>
        <p:blipFill>
          <a:blip r:embed="rId1"/>
          <a:srcRect/>
          <a:stretch>
            <a:fillRect/>
          </a:stretch>
        </p:blipFill>
        <p:spPr bwMode="auto">
          <a:xfrm>
            <a:off x="111813" y="2492896"/>
            <a:ext cx="9053655" cy="3983608"/>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47664" y="0"/>
            <a:ext cx="7498080" cy="1143000"/>
          </a:xfrm>
        </p:spPr>
        <p:txBody>
          <a:bodyPr>
            <a:normAutofit/>
          </a:bodyPr>
          <a:lstStyle/>
          <a:p>
            <a:r>
              <a:rPr lang="zh-CN" altLang="en-US" sz="2800" b="1" dirty="0">
                <a:solidFill>
                  <a:srgbClr val="FF0000"/>
                </a:solidFill>
                <a:effectLst/>
              </a:rPr>
              <a:t>理工农</a:t>
            </a:r>
            <a:r>
              <a:rPr lang="zh-CN" altLang="en-US" sz="2800" b="1" dirty="0" smtClean="0">
                <a:solidFill>
                  <a:srgbClr val="FF0000"/>
                </a:solidFill>
                <a:effectLst/>
              </a:rPr>
              <a:t>组团</a:t>
            </a:r>
            <a:endParaRPr lang="zh-CN" altLang="en-US" sz="2800" dirty="0">
              <a:solidFill>
                <a:srgbClr val="FF0000"/>
              </a:solidFill>
            </a:endParaRPr>
          </a:p>
        </p:txBody>
      </p:sp>
      <p:sp>
        <p:nvSpPr>
          <p:cNvPr id="3" name="内容占位符 2"/>
          <p:cNvSpPr>
            <a:spLocks noGrp="1"/>
          </p:cNvSpPr>
          <p:nvPr>
            <p:ph idx="1"/>
          </p:nvPr>
        </p:nvSpPr>
        <p:spPr>
          <a:xfrm>
            <a:off x="3923928" y="908720"/>
            <a:ext cx="5112568" cy="4800600"/>
          </a:xfrm>
        </p:spPr>
        <p:txBody>
          <a:bodyPr>
            <a:noAutofit/>
          </a:bodyPr>
          <a:lstStyle/>
          <a:p>
            <a:r>
              <a:rPr lang="en-US" altLang="zh-CN" sz="1800" dirty="0" smtClean="0"/>
              <a:t>1</a:t>
            </a:r>
            <a:r>
              <a:rPr lang="en-US" altLang="zh-CN" sz="1800" dirty="0"/>
              <a:t>.</a:t>
            </a:r>
            <a:r>
              <a:rPr lang="zh-CN" altLang="en-US" sz="1800" dirty="0"/>
              <a:t>主题</a:t>
            </a:r>
            <a:r>
              <a:rPr lang="en-US" altLang="zh-CN" sz="1800" dirty="0"/>
              <a:t>——</a:t>
            </a:r>
            <a:r>
              <a:rPr lang="zh-CN" altLang="en-US" sz="1800" dirty="0"/>
              <a:t>共生与共融</a:t>
            </a:r>
            <a:endParaRPr lang="zh-CN" altLang="en-US" sz="1800" dirty="0"/>
          </a:p>
          <a:p>
            <a:pPr marL="82550" indent="0">
              <a:buNone/>
            </a:pPr>
            <a:r>
              <a:rPr lang="en-US" altLang="zh-CN" sz="1800" dirty="0"/>
              <a:t> </a:t>
            </a:r>
            <a:r>
              <a:rPr lang="en-US" altLang="zh-CN" sz="1800" dirty="0" smtClean="0"/>
              <a:t>    </a:t>
            </a:r>
            <a:r>
              <a:rPr lang="zh-CN" altLang="en-US" sz="1800" dirty="0" smtClean="0"/>
              <a:t>充分</a:t>
            </a:r>
            <a:r>
              <a:rPr lang="zh-CN" altLang="en-US" sz="1800" dirty="0"/>
              <a:t>保护利用基地内的原生湿地，维持与南侧建筑群体的延续性以共生，继承</a:t>
            </a:r>
            <a:r>
              <a:rPr lang="zh-CN" altLang="en-US" sz="1800" dirty="0" smtClean="0"/>
              <a:t>原有</a:t>
            </a:r>
            <a:r>
              <a:rPr lang="zh-CN" altLang="en-US" sz="1800" dirty="0"/>
              <a:t>建筑的传统元素以共融，营造符合人体尺度的公共教学空间。</a:t>
            </a:r>
            <a:endParaRPr lang="zh-CN" altLang="en-US" sz="1800" dirty="0"/>
          </a:p>
          <a:p>
            <a:r>
              <a:rPr lang="en-US" altLang="zh-CN" sz="1800" dirty="0"/>
              <a:t>2</a:t>
            </a:r>
            <a:r>
              <a:rPr lang="zh-CN" altLang="en-US" sz="1800" dirty="0"/>
              <a:t>、空间</a:t>
            </a:r>
            <a:r>
              <a:rPr lang="en-US" altLang="zh-CN" sz="1800" dirty="0"/>
              <a:t>——</a:t>
            </a:r>
            <a:r>
              <a:rPr lang="zh-CN" altLang="en-US" sz="1800" dirty="0"/>
              <a:t>开放与交流</a:t>
            </a:r>
            <a:endParaRPr lang="zh-CN" altLang="en-US" sz="1800" dirty="0"/>
          </a:p>
          <a:p>
            <a:r>
              <a:rPr lang="zh-CN" altLang="en-US" sz="1800" dirty="0" smtClean="0"/>
              <a:t>   为</a:t>
            </a:r>
            <a:r>
              <a:rPr lang="zh-CN" altLang="en-US" sz="1800" dirty="0"/>
              <a:t>师生提供不同层次、不同形式的交往聚会场所、活动空间和相关设施，传承浙大优良传统和江南地域文化。</a:t>
            </a:r>
            <a:endParaRPr lang="zh-CN" altLang="en-US" sz="1800" dirty="0"/>
          </a:p>
          <a:p>
            <a:r>
              <a:rPr lang="en-US" altLang="zh-CN" sz="1800" dirty="0"/>
              <a:t>3</a:t>
            </a:r>
            <a:r>
              <a:rPr lang="zh-CN" altLang="en-US" sz="1800" dirty="0"/>
              <a:t>、色彩造型</a:t>
            </a:r>
            <a:r>
              <a:rPr lang="en-US" altLang="zh-CN" sz="1800" dirty="0"/>
              <a:t>——</a:t>
            </a:r>
            <a:r>
              <a:rPr lang="zh-CN" altLang="en-US" sz="1800" dirty="0"/>
              <a:t>传承与创新</a:t>
            </a:r>
            <a:endParaRPr lang="zh-CN" altLang="en-US" sz="1800" dirty="0"/>
          </a:p>
          <a:p>
            <a:r>
              <a:rPr lang="zh-CN" altLang="en-US" sz="1800" dirty="0" smtClean="0"/>
              <a:t>    吸取</a:t>
            </a:r>
            <a:r>
              <a:rPr lang="zh-CN" altLang="en-US" sz="1800" dirty="0"/>
              <a:t>浙大玉泉校区的建筑特色，同时加入现代建筑的设计</a:t>
            </a:r>
            <a:r>
              <a:rPr lang="zh-CN" altLang="en-US" sz="1800" dirty="0" smtClean="0"/>
              <a:t>元素。</a:t>
            </a:r>
            <a:endParaRPr lang="zh-CN" altLang="en-US" sz="1800" dirty="0"/>
          </a:p>
          <a:p>
            <a:r>
              <a:rPr lang="en-US" altLang="zh-CN" sz="1800" dirty="0"/>
              <a:t>4</a:t>
            </a:r>
            <a:r>
              <a:rPr lang="zh-CN" altLang="en-US" sz="1800" dirty="0"/>
              <a:t>、建筑设计特色说明</a:t>
            </a:r>
            <a:endParaRPr lang="zh-CN" altLang="en-US" sz="1800" dirty="0"/>
          </a:p>
          <a:p>
            <a:r>
              <a:rPr lang="zh-CN" altLang="en-US" sz="1800" dirty="0" smtClean="0"/>
              <a:t>     通过</a:t>
            </a:r>
            <a:r>
              <a:rPr lang="zh-CN" altLang="en-US" sz="1800" dirty="0"/>
              <a:t>更完善的道路分级系统和建筑组团体系以适应大学学科、科研和教育的最新发展。采用聚落式布局模式，自由的组合教室</a:t>
            </a:r>
            <a:r>
              <a:rPr lang="zh-CN" altLang="en-US" sz="1800" dirty="0" smtClean="0"/>
              <a:t>空间。</a:t>
            </a:r>
            <a:endParaRPr lang="en-US" altLang="zh-CN" sz="1800" dirty="0"/>
          </a:p>
          <a:p>
            <a:r>
              <a:rPr lang="zh-CN" altLang="en-US" sz="1800" dirty="0" smtClean="0"/>
              <a:t>地上</a:t>
            </a:r>
            <a:r>
              <a:rPr lang="zh-CN" altLang="en-US" sz="1800" dirty="0"/>
              <a:t>建筑面积：</a:t>
            </a:r>
            <a:r>
              <a:rPr lang="en-US" altLang="zh-CN" sz="1800" dirty="0"/>
              <a:t>74379</a:t>
            </a:r>
            <a:r>
              <a:rPr lang="zh-CN" altLang="en-US" sz="1800" dirty="0" smtClean="0"/>
              <a:t>平方米，地下建筑</a:t>
            </a:r>
            <a:r>
              <a:rPr lang="zh-CN" altLang="en-US" sz="1800" dirty="0"/>
              <a:t>面积：</a:t>
            </a:r>
            <a:r>
              <a:rPr lang="en-US" altLang="zh-CN" sz="1800" dirty="0"/>
              <a:t>26500</a:t>
            </a:r>
            <a:r>
              <a:rPr lang="zh-CN" altLang="en-US" sz="1800" dirty="0"/>
              <a:t>平方米</a:t>
            </a:r>
            <a:endParaRPr lang="zh-CN" altLang="en-US" sz="1800" dirty="0"/>
          </a:p>
        </p:txBody>
      </p:sp>
      <p:pic>
        <p:nvPicPr>
          <p:cNvPr id="14338" name="Picture 2" descr="G:\校园规划 安徽会议讲座\浙大紫荆港新校区--东\2理工农组团（一期）—机械与教学大楼微信图片_20190318164409.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298956"/>
            <a:ext cx="3672408" cy="1935377"/>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G:\校园规划 安徽会议讲座\浙大紫荆港新校区--东\理工农组团（一期）—机械与教学大楼 微信图片_201903181644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491901"/>
            <a:ext cx="3672408" cy="23861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428728" y="714356"/>
            <a:ext cx="7498080" cy="4800600"/>
          </a:xfrm>
        </p:spPr>
        <p:txBody>
          <a:bodyPr/>
          <a:lstStyle/>
          <a:p>
            <a:pPr>
              <a:buNone/>
            </a:pPr>
            <a:r>
              <a:rPr lang="zh-CN" altLang="zh-CN" sz="3600" dirty="0" smtClean="0">
                <a:solidFill>
                  <a:srgbClr val="FF0000"/>
                </a:solidFill>
              </a:rPr>
              <a:t>校园总体结构</a:t>
            </a:r>
            <a:r>
              <a:rPr lang="zh-CN" altLang="en-US" sz="3600" dirty="0" smtClean="0">
                <a:solidFill>
                  <a:srgbClr val="FF0000"/>
                </a:solidFill>
              </a:rPr>
              <a:t>的新陈代谢：</a:t>
            </a:r>
            <a:endParaRPr lang="en-US" altLang="zh-CN" sz="3600" dirty="0" smtClean="0">
              <a:solidFill>
                <a:srgbClr val="FF0000"/>
              </a:solidFill>
            </a:endParaRPr>
          </a:p>
          <a:p>
            <a:pPr>
              <a:buNone/>
            </a:pPr>
            <a:endParaRPr lang="en-US" altLang="zh-CN" sz="3600" dirty="0" smtClean="0">
              <a:solidFill>
                <a:srgbClr val="FF0000"/>
              </a:solidFill>
            </a:endParaRPr>
          </a:p>
          <a:p>
            <a:pPr>
              <a:buNone/>
            </a:pPr>
            <a:r>
              <a:rPr lang="zh-CN" altLang="en-US" sz="2800" dirty="0" smtClean="0">
                <a:solidFill>
                  <a:srgbClr val="FF0000"/>
                </a:solidFill>
              </a:rPr>
              <a:t>原型</a:t>
            </a:r>
            <a:r>
              <a:rPr lang="en-US" altLang="zh-CN" sz="2800" dirty="0" smtClean="0">
                <a:solidFill>
                  <a:srgbClr val="FF0000"/>
                </a:solidFill>
              </a:rPr>
              <a:t>1</a:t>
            </a:r>
            <a:r>
              <a:rPr lang="zh-CN" altLang="en-US" sz="2800" dirty="0" smtClean="0">
                <a:solidFill>
                  <a:srgbClr val="FF0000"/>
                </a:solidFill>
              </a:rPr>
              <a:t>：方院</a:t>
            </a:r>
            <a:r>
              <a:rPr lang="en-US" altLang="zh-CN" sz="2800" dirty="0" smtClean="0">
                <a:solidFill>
                  <a:srgbClr val="FF0000"/>
                </a:solidFill>
              </a:rPr>
              <a:t>-- </a:t>
            </a:r>
            <a:r>
              <a:rPr lang="zh-CN" altLang="en-US" sz="2800" dirty="0" smtClean="0">
                <a:solidFill>
                  <a:srgbClr val="FF0000"/>
                </a:solidFill>
              </a:rPr>
              <a:t>院落 </a:t>
            </a:r>
            <a:r>
              <a:rPr lang="en-US" altLang="zh-CN" sz="2800" dirty="0" smtClean="0">
                <a:solidFill>
                  <a:srgbClr val="FF0000"/>
                </a:solidFill>
              </a:rPr>
              <a:t>--</a:t>
            </a:r>
            <a:r>
              <a:rPr lang="zh-CN" altLang="en-US" sz="2800" dirty="0" smtClean="0">
                <a:solidFill>
                  <a:srgbClr val="FF0000"/>
                </a:solidFill>
              </a:rPr>
              <a:t>组团</a:t>
            </a:r>
            <a:endParaRPr lang="en-US" altLang="zh-CN" sz="2800" dirty="0" smtClean="0">
              <a:solidFill>
                <a:srgbClr val="FF0000"/>
              </a:solidFill>
            </a:endParaRPr>
          </a:p>
          <a:p>
            <a:pPr>
              <a:buNone/>
            </a:pPr>
            <a:r>
              <a:rPr lang="zh-CN" altLang="en-US" sz="2800" dirty="0" smtClean="0">
                <a:solidFill>
                  <a:srgbClr val="FF0000"/>
                </a:solidFill>
              </a:rPr>
              <a:t>原型</a:t>
            </a:r>
            <a:r>
              <a:rPr lang="en-US" altLang="zh-CN" sz="2800" dirty="0" smtClean="0">
                <a:solidFill>
                  <a:srgbClr val="FF0000"/>
                </a:solidFill>
              </a:rPr>
              <a:t>2</a:t>
            </a:r>
            <a:r>
              <a:rPr lang="zh-CN" altLang="en-US" sz="2800" dirty="0" smtClean="0">
                <a:solidFill>
                  <a:srgbClr val="FF0000"/>
                </a:solidFill>
              </a:rPr>
              <a:t>：轴线  弱化</a:t>
            </a:r>
            <a:r>
              <a:rPr lang="en-US" altLang="zh-CN" sz="2800" dirty="0" smtClean="0">
                <a:solidFill>
                  <a:srgbClr val="FF0000"/>
                </a:solidFill>
              </a:rPr>
              <a:t> </a:t>
            </a:r>
            <a:endParaRPr lang="en-US" altLang="zh-CN" sz="2800" dirty="0" smtClean="0">
              <a:solidFill>
                <a:srgbClr val="FF0000"/>
              </a:solidFill>
            </a:endParaRPr>
          </a:p>
          <a:p>
            <a:pPr>
              <a:buNone/>
            </a:pPr>
            <a:r>
              <a:rPr lang="zh-CN" altLang="en-US" sz="2800" dirty="0" smtClean="0">
                <a:solidFill>
                  <a:srgbClr val="FF0000"/>
                </a:solidFill>
              </a:rPr>
              <a:t>新的模式：中心</a:t>
            </a:r>
            <a:r>
              <a:rPr lang="zh-CN" altLang="en-US" sz="2800" dirty="0" smtClean="0">
                <a:solidFill>
                  <a:srgbClr val="FF0000"/>
                </a:solidFill>
              </a:rPr>
              <a:t>园林式</a:t>
            </a:r>
            <a:endParaRPr lang="en-US" altLang="zh-CN" sz="2800" dirty="0" smtClean="0">
              <a:solidFill>
                <a:srgbClr val="FF0000"/>
              </a:solidFill>
            </a:endParaRPr>
          </a:p>
          <a:p>
            <a:pPr>
              <a:buNone/>
            </a:pPr>
            <a:endParaRPr lang="en-US" altLang="zh-CN" sz="3600" dirty="0" smtClean="0">
              <a:solidFill>
                <a:srgbClr val="FF0000"/>
              </a:solidFill>
            </a:endParaRPr>
          </a:p>
          <a:p>
            <a:pPr>
              <a:buNone/>
            </a:pPr>
            <a:r>
              <a:rPr lang="zh-CN" altLang="en-US" sz="3600" dirty="0" smtClean="0">
                <a:solidFill>
                  <a:srgbClr val="FF0000"/>
                </a:solidFill>
              </a:rPr>
              <a:t>信息化网络化时代：？？</a:t>
            </a:r>
            <a:endParaRPr lang="en-US" altLang="zh-CN" sz="3600" dirty="0" smtClean="0">
              <a:solidFill>
                <a:srgbClr val="FF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63688" y="836712"/>
            <a:ext cx="5688632" cy="954107"/>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信息</a:t>
            </a:r>
            <a:r>
              <a:rPr lang="zh-CN" altLang="en-US" sz="2800" b="1" dirty="0" smtClean="0">
                <a:solidFill>
                  <a:srgbClr val="C00000"/>
                </a:solidFill>
                <a:latin typeface="微软雅黑" panose="020B0503020204020204" pitchFamily="34" charset="-122"/>
                <a:ea typeface="微软雅黑" panose="020B0503020204020204" pitchFamily="34" charset="-122"/>
              </a:rPr>
              <a:t>时代大学</a:t>
            </a:r>
            <a:r>
              <a:rPr lang="zh-CN" altLang="en-US" sz="2800" b="1" dirty="0">
                <a:solidFill>
                  <a:srgbClr val="C00000"/>
                </a:solidFill>
                <a:latin typeface="微软雅黑" panose="020B0503020204020204" pitchFamily="34" charset="-122"/>
                <a:ea typeface="微软雅黑" panose="020B0503020204020204" pitchFamily="34" charset="-122"/>
              </a:rPr>
              <a:t>与城市的互动关系</a:t>
            </a:r>
            <a:br>
              <a:rPr lang="en-US" altLang="zh-CN" sz="2800" dirty="0"/>
            </a:br>
            <a:endParaRPr lang="zh-CN" altLang="en-US" sz="2800" dirty="0"/>
          </a:p>
        </p:txBody>
      </p:sp>
      <p:sp>
        <p:nvSpPr>
          <p:cNvPr id="7" name="TextBox 6"/>
          <p:cNvSpPr txBox="1"/>
          <p:nvPr/>
        </p:nvSpPr>
        <p:spPr>
          <a:xfrm>
            <a:off x="2123728" y="1916832"/>
            <a:ext cx="5760640" cy="1569660"/>
          </a:xfrm>
          <a:prstGeom prst="rect">
            <a:avLst/>
          </a:prstGeom>
          <a:noFill/>
        </p:spPr>
        <p:txBody>
          <a:bodyPr wrap="square" rtlCol="0">
            <a:spAutoFit/>
          </a:bodyPr>
          <a:lstStyle/>
          <a:p>
            <a:r>
              <a:rPr lang="zh-CN" altLang="en-US" sz="2400" b="1" dirty="0" smtClean="0">
                <a:solidFill>
                  <a:srgbClr val="FF0000"/>
                </a:solidFill>
              </a:rPr>
              <a:t>问题：</a:t>
            </a:r>
            <a:endParaRPr lang="en-US" altLang="zh-CN" sz="2400" b="1" dirty="0" smtClean="0">
              <a:solidFill>
                <a:srgbClr val="FF0000"/>
              </a:solidFill>
            </a:endParaRPr>
          </a:p>
          <a:p>
            <a:r>
              <a:rPr lang="zh-CN" altLang="en-US" dirty="0" smtClean="0"/>
              <a:t>西方大学诞生于城市，新大学校园选址和</a:t>
            </a:r>
            <a:r>
              <a:rPr lang="zh-CN" altLang="en-US" dirty="0"/>
              <a:t>城市相剥离</a:t>
            </a:r>
            <a:endParaRPr lang="zh-CN" altLang="en-US" dirty="0"/>
          </a:p>
          <a:p>
            <a:r>
              <a:rPr lang="zh-CN" altLang="en-US" dirty="0"/>
              <a:t>校园在规划设计</a:t>
            </a:r>
            <a:r>
              <a:rPr lang="zh-CN" altLang="en-US" dirty="0" smtClean="0"/>
              <a:t>中未能很好</a:t>
            </a:r>
            <a:r>
              <a:rPr lang="zh-CN" altLang="en-US" dirty="0"/>
              <a:t>地</a:t>
            </a:r>
            <a:r>
              <a:rPr lang="zh-CN" altLang="en-US" dirty="0" smtClean="0"/>
              <a:t>融入周边城市环境</a:t>
            </a:r>
            <a:endParaRPr lang="en-US" altLang="zh-CN" dirty="0" smtClean="0"/>
          </a:p>
          <a:p>
            <a:r>
              <a:rPr lang="zh-CN" altLang="en-US" dirty="0" smtClean="0"/>
              <a:t>校园</a:t>
            </a:r>
            <a:r>
              <a:rPr lang="zh-CN" altLang="en-US" dirty="0"/>
              <a:t>环境、教育设施并未考虑到与城市的</a:t>
            </a:r>
            <a:r>
              <a:rPr lang="zh-CN" altLang="en-US" dirty="0" smtClean="0"/>
              <a:t>共享</a:t>
            </a:r>
            <a:endParaRPr lang="zh-CN" altLang="en-US" dirty="0"/>
          </a:p>
          <a:p>
            <a:endParaRPr lang="zh-CN" altLang="en-US" dirty="0"/>
          </a:p>
        </p:txBody>
      </p:sp>
      <p:sp>
        <p:nvSpPr>
          <p:cNvPr id="8" name="TextBox 7"/>
          <p:cNvSpPr txBox="1"/>
          <p:nvPr/>
        </p:nvSpPr>
        <p:spPr>
          <a:xfrm>
            <a:off x="1907704" y="3501008"/>
            <a:ext cx="7512093" cy="1188926"/>
          </a:xfrm>
          <a:prstGeom prst="rect">
            <a:avLst/>
          </a:prstGeom>
          <a:noFill/>
        </p:spPr>
        <p:txBody>
          <a:bodyPr wrap="square" lIns="80147" tIns="40074" rIns="80147" bIns="40074" rtlCol="0">
            <a:spAutoFit/>
          </a:bodyPr>
          <a:lstStyle/>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大学与城市分别发生了哪些变化？</a:t>
            </a:r>
            <a:endParaRPr lang="zh-CN" altLang="en-US" sz="2400" b="1" dirty="0">
              <a:solidFill>
                <a:srgbClr val="C00000"/>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C00000"/>
                </a:solidFill>
                <a:latin typeface="微软雅黑" panose="020B0503020204020204" pitchFamily="34" charset="-122"/>
                <a:ea typeface="微软雅黑" panose="020B0503020204020204" pitchFamily="34" charset="-122"/>
              </a:rPr>
              <a:t>大学与城市的关系发生了哪些变化？</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ChangeArrowheads="1"/>
          </p:cNvSpPr>
          <p:nvPr/>
        </p:nvSpPr>
        <p:spPr bwMode="auto">
          <a:xfrm>
            <a:off x="2264280" y="2580501"/>
            <a:ext cx="2307720" cy="2611886"/>
          </a:xfrm>
          <a:prstGeom prst="rect">
            <a:avLst/>
          </a:prstGeom>
          <a:solidFill>
            <a:schemeClr val="bg1">
              <a:lumMod val="75000"/>
            </a:schemeClr>
          </a:solidFill>
          <a:ln>
            <a:noFill/>
          </a:ln>
          <a:effectLst/>
        </p:spPr>
        <p:txBody>
          <a:bodyPr wrap="none" lIns="80147" tIns="40074" rIns="80147" bIns="40074" anchor="ctr"/>
          <a:lstStyle/>
          <a:p>
            <a:endParaRPr lang="zh-CN" altLang="en-US" sz="1400" b="1">
              <a:latin typeface="微软雅黑" panose="020B0503020204020204" pitchFamily="34" charset="-122"/>
              <a:ea typeface="微软雅黑" panose="020B0503020204020204" pitchFamily="34" charset="-122"/>
            </a:endParaRPr>
          </a:p>
        </p:txBody>
      </p:sp>
      <p:sp>
        <p:nvSpPr>
          <p:cNvPr id="136195" name="Rectangle 3"/>
          <p:cNvSpPr>
            <a:spLocks noChangeArrowheads="1"/>
          </p:cNvSpPr>
          <p:nvPr/>
        </p:nvSpPr>
        <p:spPr bwMode="auto">
          <a:xfrm>
            <a:off x="4572000" y="2580501"/>
            <a:ext cx="2307720" cy="2611886"/>
          </a:xfrm>
          <a:prstGeom prst="rect">
            <a:avLst/>
          </a:prstGeom>
          <a:solidFill>
            <a:schemeClr val="bg1">
              <a:lumMod val="95000"/>
            </a:schemeClr>
          </a:solidFill>
          <a:ln>
            <a:noFill/>
          </a:ln>
          <a:effectLst/>
        </p:spPr>
        <p:txBody>
          <a:bodyPr wrap="none" lIns="80147" tIns="40074" rIns="80147" bIns="40074" anchor="ctr"/>
          <a:lstStyle/>
          <a:p>
            <a:endParaRPr lang="zh-CN" altLang="en-US" sz="1400" b="1">
              <a:latin typeface="微软雅黑" panose="020B0503020204020204" pitchFamily="34" charset="-122"/>
              <a:ea typeface="微软雅黑" panose="020B0503020204020204" pitchFamily="34" charset="-122"/>
            </a:endParaRPr>
          </a:p>
        </p:txBody>
      </p:sp>
      <p:sp>
        <p:nvSpPr>
          <p:cNvPr id="136196" name="Rectangle 4"/>
          <p:cNvSpPr>
            <a:spLocks noChangeArrowheads="1"/>
          </p:cNvSpPr>
          <p:nvPr/>
        </p:nvSpPr>
        <p:spPr bwMode="auto">
          <a:xfrm>
            <a:off x="6849855" y="2580501"/>
            <a:ext cx="2294145" cy="2611886"/>
          </a:xfrm>
          <a:prstGeom prst="rect">
            <a:avLst/>
          </a:prstGeom>
          <a:solidFill>
            <a:schemeClr val="bg1">
              <a:lumMod val="75000"/>
            </a:schemeClr>
          </a:solidFill>
          <a:ln>
            <a:noFill/>
          </a:ln>
          <a:effectLst/>
        </p:spPr>
        <p:txBody>
          <a:bodyPr wrap="none" lIns="80147" tIns="40074" rIns="80147" bIns="40074" anchor="ctr"/>
          <a:lstStyle/>
          <a:p>
            <a:endParaRPr lang="zh-CN" altLang="en-US" sz="1400" b="1">
              <a:latin typeface="微软雅黑" panose="020B0503020204020204" pitchFamily="34" charset="-122"/>
              <a:ea typeface="微软雅黑" panose="020B0503020204020204" pitchFamily="34" charset="-122"/>
            </a:endParaRPr>
          </a:p>
        </p:txBody>
      </p:sp>
      <p:sp>
        <p:nvSpPr>
          <p:cNvPr id="136197" name="Rectangle 5"/>
          <p:cNvSpPr>
            <a:spLocks noChangeArrowheads="1"/>
          </p:cNvSpPr>
          <p:nvPr/>
        </p:nvSpPr>
        <p:spPr bwMode="auto">
          <a:xfrm>
            <a:off x="1" y="2580501"/>
            <a:ext cx="2261565" cy="2611886"/>
          </a:xfrm>
          <a:prstGeom prst="rect">
            <a:avLst/>
          </a:prstGeom>
          <a:solidFill>
            <a:schemeClr val="bg1">
              <a:lumMod val="95000"/>
            </a:schemeClr>
          </a:solidFill>
          <a:ln>
            <a:noFill/>
          </a:ln>
          <a:effectLst/>
        </p:spPr>
        <p:txBody>
          <a:bodyPr wrap="none" lIns="80147" tIns="40074" rIns="80147" bIns="40074" anchor="ctr"/>
          <a:lstStyle/>
          <a:p>
            <a:endParaRPr lang="zh-CN" altLang="en-US" sz="1400" b="1">
              <a:latin typeface="微软雅黑" panose="020B0503020204020204" pitchFamily="34" charset="-122"/>
              <a:ea typeface="微软雅黑" panose="020B0503020204020204" pitchFamily="34" charset="-122"/>
            </a:endParaRPr>
          </a:p>
        </p:txBody>
      </p:sp>
      <p:sp>
        <p:nvSpPr>
          <p:cNvPr id="136198" name="Rectangle 6"/>
          <p:cNvSpPr>
            <a:spLocks noChangeArrowheads="1"/>
          </p:cNvSpPr>
          <p:nvPr/>
        </p:nvSpPr>
        <p:spPr bwMode="auto">
          <a:xfrm>
            <a:off x="2264280" y="1601404"/>
            <a:ext cx="2307720" cy="979097"/>
          </a:xfrm>
          <a:prstGeom prst="rect">
            <a:avLst/>
          </a:prstGeom>
          <a:solidFill>
            <a:schemeClr val="bg1">
              <a:lumMod val="95000"/>
            </a:schemeClr>
          </a:solidFill>
          <a:ln>
            <a:noFill/>
          </a:ln>
          <a:effectLst/>
        </p:spPr>
        <p:txBody>
          <a:bodyPr wrap="none" lIns="80147" tIns="40074" rIns="80147" bIns="40074" anchor="ctr"/>
          <a:lstStyle/>
          <a:p>
            <a:endParaRPr lang="zh-CN" altLang="en-US">
              <a:latin typeface="微软雅黑" panose="020B0503020204020204" pitchFamily="34" charset="-122"/>
              <a:ea typeface="微软雅黑" panose="020B0503020204020204" pitchFamily="34" charset="-122"/>
            </a:endParaRPr>
          </a:p>
        </p:txBody>
      </p:sp>
      <p:sp>
        <p:nvSpPr>
          <p:cNvPr id="136199" name="Rectangle 7"/>
          <p:cNvSpPr>
            <a:spLocks noChangeArrowheads="1"/>
          </p:cNvSpPr>
          <p:nvPr/>
        </p:nvSpPr>
        <p:spPr bwMode="auto">
          <a:xfrm>
            <a:off x="-13575" y="1601404"/>
            <a:ext cx="2307720" cy="979097"/>
          </a:xfrm>
          <a:prstGeom prst="rect">
            <a:avLst/>
          </a:prstGeom>
          <a:solidFill>
            <a:schemeClr val="bg1">
              <a:lumMod val="75000"/>
            </a:schemeClr>
          </a:solidFill>
          <a:ln>
            <a:noFill/>
          </a:ln>
          <a:effectLst/>
        </p:spPr>
        <p:txBody>
          <a:bodyPr wrap="none" lIns="80147" tIns="40074" rIns="80147" bIns="40074" anchor="ctr"/>
          <a:lstStyle/>
          <a:p>
            <a:endParaRPr lang="zh-CN" altLang="en-US">
              <a:latin typeface="微软雅黑" panose="020B0503020204020204" pitchFamily="34" charset="-122"/>
              <a:ea typeface="微软雅黑" panose="020B0503020204020204" pitchFamily="34" charset="-122"/>
            </a:endParaRPr>
          </a:p>
        </p:txBody>
      </p:sp>
      <p:sp>
        <p:nvSpPr>
          <p:cNvPr id="136200" name="Rectangle 8"/>
          <p:cNvSpPr>
            <a:spLocks noChangeArrowheads="1"/>
          </p:cNvSpPr>
          <p:nvPr/>
        </p:nvSpPr>
        <p:spPr bwMode="auto">
          <a:xfrm>
            <a:off x="6836280" y="1601404"/>
            <a:ext cx="2307720" cy="979097"/>
          </a:xfrm>
          <a:prstGeom prst="rect">
            <a:avLst/>
          </a:prstGeom>
          <a:solidFill>
            <a:schemeClr val="bg1">
              <a:lumMod val="95000"/>
            </a:schemeClr>
          </a:solidFill>
          <a:ln>
            <a:noFill/>
          </a:ln>
          <a:effectLst/>
        </p:spPr>
        <p:txBody>
          <a:bodyPr wrap="none" lIns="80147" tIns="40074" rIns="80147" bIns="40074" anchor="ctr"/>
          <a:lstStyle/>
          <a:p>
            <a:endParaRPr lang="zh-CN" altLang="en-US">
              <a:latin typeface="微软雅黑" panose="020B0503020204020204" pitchFamily="34" charset="-122"/>
              <a:ea typeface="微软雅黑" panose="020B0503020204020204" pitchFamily="34" charset="-122"/>
            </a:endParaRPr>
          </a:p>
        </p:txBody>
      </p:sp>
      <p:sp>
        <p:nvSpPr>
          <p:cNvPr id="136201" name="Rectangle 9"/>
          <p:cNvSpPr>
            <a:spLocks noChangeArrowheads="1"/>
          </p:cNvSpPr>
          <p:nvPr/>
        </p:nvSpPr>
        <p:spPr bwMode="auto">
          <a:xfrm>
            <a:off x="4542135" y="1601404"/>
            <a:ext cx="2307720" cy="979097"/>
          </a:xfrm>
          <a:prstGeom prst="rect">
            <a:avLst/>
          </a:prstGeom>
          <a:solidFill>
            <a:schemeClr val="bg1">
              <a:lumMod val="75000"/>
            </a:schemeClr>
          </a:solidFill>
          <a:ln>
            <a:noFill/>
          </a:ln>
          <a:effectLst/>
        </p:spPr>
        <p:txBody>
          <a:bodyPr wrap="none" lIns="80147" tIns="40074" rIns="80147" bIns="40074" anchor="ctr"/>
          <a:lstStyle/>
          <a:p>
            <a:endParaRPr lang="zh-CN" altLang="en-US">
              <a:latin typeface="微软雅黑" panose="020B0503020204020204" pitchFamily="34" charset="-122"/>
              <a:ea typeface="微软雅黑" panose="020B0503020204020204" pitchFamily="34" charset="-122"/>
            </a:endParaRPr>
          </a:p>
        </p:txBody>
      </p:sp>
      <p:sp>
        <p:nvSpPr>
          <p:cNvPr id="136202" name="AutoShape 10"/>
          <p:cNvSpPr>
            <a:spLocks noChangeArrowheads="1"/>
          </p:cNvSpPr>
          <p:nvPr/>
        </p:nvSpPr>
        <p:spPr bwMode="auto">
          <a:xfrm rot="10800000">
            <a:off x="5125853" y="3496245"/>
            <a:ext cx="1046619" cy="718484"/>
          </a:xfrm>
          <a:prstGeom prst="triangle">
            <a:avLst>
              <a:gd name="adj" fmla="val 50000"/>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nchor="ctr"/>
          <a:lstStyle/>
          <a:p>
            <a:endParaRPr lang="zh-CN" altLang="en-US" sz="1600">
              <a:latin typeface="微软雅黑" panose="020B0503020204020204" pitchFamily="34" charset="-122"/>
              <a:ea typeface="微软雅黑" panose="020B0503020204020204" pitchFamily="34" charset="-122"/>
            </a:endParaRPr>
          </a:p>
        </p:txBody>
      </p:sp>
      <p:sp>
        <p:nvSpPr>
          <p:cNvPr id="136203" name="Text Box 11"/>
          <p:cNvSpPr txBox="1">
            <a:spLocks noChangeArrowheads="1"/>
          </p:cNvSpPr>
          <p:nvPr/>
        </p:nvSpPr>
        <p:spPr bwMode="auto">
          <a:xfrm>
            <a:off x="325894" y="1666309"/>
            <a:ext cx="1567693" cy="8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spAutoFit/>
          </a:bodyPr>
          <a:lstStyle/>
          <a:p>
            <a:pPr algn="ctr"/>
            <a:r>
              <a:rPr lang="zh-CN" altLang="en-US" sz="1900" b="1" dirty="0">
                <a:latin typeface="微软雅黑" panose="020B0503020204020204" pitchFamily="34" charset="-122"/>
                <a:ea typeface="微软雅黑" panose="020B0503020204020204" pitchFamily="34" charset="-122"/>
              </a:rPr>
              <a:t>教学型大学</a:t>
            </a:r>
            <a:endParaRPr lang="en-US" altLang="zh-CN" sz="1900" b="1" dirty="0">
              <a:latin typeface="微软雅黑" panose="020B0503020204020204" pitchFamily="34" charset="-122"/>
              <a:ea typeface="微软雅黑" panose="020B0503020204020204" pitchFamily="34" charset="-122"/>
            </a:endParaRPr>
          </a:p>
          <a:p>
            <a:pPr algn="ctr"/>
            <a:r>
              <a:rPr lang="en-US" altLang="zh-CN" sz="1900" dirty="0">
                <a:latin typeface="微软雅黑" panose="020B0503020204020204" pitchFamily="34" charset="-122"/>
                <a:ea typeface="微软雅黑" panose="020B0503020204020204" pitchFamily="34" charset="-122"/>
              </a:rPr>
              <a:t>University</a:t>
            </a:r>
            <a:endParaRPr lang="en-US" altLang="zh-CN" sz="1900" dirty="0">
              <a:latin typeface="微软雅黑" panose="020B0503020204020204" pitchFamily="34" charset="-122"/>
              <a:ea typeface="微软雅黑" panose="020B0503020204020204" pitchFamily="34" charset="-122"/>
            </a:endParaRPr>
          </a:p>
          <a:p>
            <a:pPr algn="ctr"/>
            <a:r>
              <a:rPr lang="en-US" altLang="zh-CN" sz="1400" dirty="0">
                <a:latin typeface="微软雅黑" panose="020B0503020204020204" pitchFamily="34" charset="-122"/>
                <a:ea typeface="微软雅黑" panose="020B0503020204020204" pitchFamily="34" charset="-122"/>
              </a:rPr>
              <a:t>(Newman, 1999)</a:t>
            </a:r>
            <a:endParaRPr lang="en-US" altLang="zh-CN" sz="1400" dirty="0">
              <a:latin typeface="微软雅黑" panose="020B0503020204020204" pitchFamily="34" charset="-122"/>
              <a:ea typeface="微软雅黑" panose="020B0503020204020204" pitchFamily="34" charset="-122"/>
            </a:endParaRPr>
          </a:p>
        </p:txBody>
      </p:sp>
      <p:sp>
        <p:nvSpPr>
          <p:cNvPr id="136204" name="Text Box 12"/>
          <p:cNvSpPr txBox="1">
            <a:spLocks noChangeArrowheads="1"/>
          </p:cNvSpPr>
          <p:nvPr/>
        </p:nvSpPr>
        <p:spPr bwMode="auto">
          <a:xfrm>
            <a:off x="2256558" y="1666309"/>
            <a:ext cx="2328864" cy="8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spAutoFit/>
          </a:bodyPr>
          <a:lstStyle/>
          <a:p>
            <a:pPr algn="ctr"/>
            <a:r>
              <a:rPr lang="zh-CN" altLang="en-US" sz="1900" b="1" dirty="0">
                <a:latin typeface="微软雅黑" panose="020B0503020204020204" pitchFamily="34" charset="-122"/>
                <a:ea typeface="微软雅黑" panose="020B0503020204020204" pitchFamily="34" charset="-122"/>
              </a:rPr>
              <a:t>研究型大学</a:t>
            </a:r>
            <a:endParaRPr lang="en-US" altLang="zh-CN" sz="1900" b="1" dirty="0">
              <a:latin typeface="微软雅黑" panose="020B0503020204020204" pitchFamily="34" charset="-122"/>
              <a:ea typeface="微软雅黑" panose="020B0503020204020204" pitchFamily="34" charset="-122"/>
            </a:endParaRPr>
          </a:p>
          <a:p>
            <a:pPr algn="ctr"/>
            <a:r>
              <a:rPr lang="en-US" altLang="zh-CN" sz="1900" dirty="0">
                <a:latin typeface="微软雅黑" panose="020B0503020204020204" pitchFamily="34" charset="-122"/>
                <a:ea typeface="微软雅黑" panose="020B0503020204020204" pitchFamily="34" charset="-122"/>
              </a:rPr>
              <a:t>research university</a:t>
            </a:r>
            <a:endParaRPr lang="en-US" altLang="zh-CN" sz="1900" dirty="0">
              <a:latin typeface="微软雅黑" panose="020B0503020204020204" pitchFamily="34" charset="-122"/>
              <a:ea typeface="微软雅黑" panose="020B0503020204020204" pitchFamily="34" charset="-122"/>
            </a:endParaRPr>
          </a:p>
          <a:p>
            <a:pPr algn="ctr"/>
            <a:r>
              <a:rPr lang="en-US" altLang="zh-CN" sz="1400" dirty="0">
                <a:latin typeface="微软雅黑" panose="020B0503020204020204" pitchFamily="34" charset="-122"/>
                <a:ea typeface="微软雅黑" panose="020B0503020204020204" pitchFamily="34" charset="-122"/>
              </a:rPr>
              <a:t>(Flexner, 1994)</a:t>
            </a:r>
            <a:endParaRPr lang="en-US" altLang="zh-CN" sz="1400" dirty="0">
              <a:latin typeface="微软雅黑" panose="020B0503020204020204" pitchFamily="34" charset="-122"/>
              <a:ea typeface="微软雅黑" panose="020B0503020204020204" pitchFamily="34" charset="-122"/>
            </a:endParaRPr>
          </a:p>
        </p:txBody>
      </p:sp>
      <p:sp>
        <p:nvSpPr>
          <p:cNvPr id="136205" name="Text Box 13"/>
          <p:cNvSpPr txBox="1">
            <a:spLocks noChangeArrowheads="1"/>
          </p:cNvSpPr>
          <p:nvPr/>
        </p:nvSpPr>
        <p:spPr bwMode="auto">
          <a:xfrm>
            <a:off x="4759345" y="1666309"/>
            <a:ext cx="1867455" cy="8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spAutoFit/>
          </a:bodyPr>
          <a:lstStyle/>
          <a:p>
            <a:pPr algn="ctr"/>
            <a:r>
              <a:rPr lang="zh-CN" altLang="en-US" sz="1900" b="1" dirty="0">
                <a:latin typeface="微软雅黑" panose="020B0503020204020204" pitchFamily="34" charset="-122"/>
                <a:ea typeface="微软雅黑" panose="020B0503020204020204" pitchFamily="34" charset="-122"/>
              </a:rPr>
              <a:t>多元化巨型大学</a:t>
            </a:r>
            <a:endParaRPr lang="en-US" altLang="zh-CN" sz="1900" b="1" dirty="0">
              <a:latin typeface="微软雅黑" panose="020B0503020204020204" pitchFamily="34" charset="-122"/>
              <a:ea typeface="微软雅黑" panose="020B0503020204020204" pitchFamily="34" charset="-122"/>
            </a:endParaRPr>
          </a:p>
          <a:p>
            <a:pPr algn="ctr"/>
            <a:r>
              <a:rPr lang="en-US" altLang="zh-CN" sz="1900" dirty="0">
                <a:latin typeface="微软雅黑" panose="020B0503020204020204" pitchFamily="34" charset="-122"/>
                <a:ea typeface="微软雅黑" panose="020B0503020204020204" pitchFamily="34" charset="-122"/>
              </a:rPr>
              <a:t>Multiversity</a:t>
            </a:r>
            <a:endParaRPr lang="en-US" altLang="zh-CN" sz="1900" dirty="0">
              <a:latin typeface="微软雅黑" panose="020B0503020204020204" pitchFamily="34" charset="-122"/>
              <a:ea typeface="微软雅黑" panose="020B0503020204020204" pitchFamily="34" charset="-122"/>
            </a:endParaRPr>
          </a:p>
          <a:p>
            <a:pPr algn="ctr"/>
            <a:r>
              <a:rPr lang="en-US" altLang="zh-CN" sz="1400" dirty="0">
                <a:latin typeface="微软雅黑" panose="020B0503020204020204" pitchFamily="34" charset="-122"/>
                <a:ea typeface="微软雅黑" panose="020B0503020204020204" pitchFamily="34" charset="-122"/>
              </a:rPr>
              <a:t>(Kerr, 2001)</a:t>
            </a:r>
            <a:endParaRPr lang="en-US" altLang="zh-CN" sz="1400" dirty="0">
              <a:latin typeface="微软雅黑" panose="020B0503020204020204" pitchFamily="34" charset="-122"/>
              <a:ea typeface="微软雅黑" panose="020B0503020204020204" pitchFamily="34" charset="-122"/>
            </a:endParaRPr>
          </a:p>
        </p:txBody>
      </p:sp>
      <p:sp>
        <p:nvSpPr>
          <p:cNvPr id="136206" name="Text Box 14"/>
          <p:cNvSpPr txBox="1">
            <a:spLocks noChangeArrowheads="1"/>
          </p:cNvSpPr>
          <p:nvPr/>
        </p:nvSpPr>
        <p:spPr bwMode="auto">
          <a:xfrm>
            <a:off x="6823462" y="1666309"/>
            <a:ext cx="2301549" cy="8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spAutoFit/>
          </a:bodyPr>
          <a:lstStyle/>
          <a:p>
            <a:pPr algn="ctr"/>
            <a:r>
              <a:rPr lang="zh-CN" altLang="en-US" sz="1900" b="1" dirty="0">
                <a:latin typeface="微软雅黑" panose="020B0503020204020204" pitchFamily="34" charset="-122"/>
                <a:ea typeface="微软雅黑" panose="020B0503020204020204" pitchFamily="34" charset="-122"/>
              </a:rPr>
              <a:t>全球大学网络</a:t>
            </a:r>
            <a:endParaRPr lang="en-US" altLang="zh-CN" sz="1900" b="1" dirty="0">
              <a:latin typeface="微软雅黑" panose="020B0503020204020204" pitchFamily="34" charset="-122"/>
              <a:ea typeface="微软雅黑" panose="020B0503020204020204" pitchFamily="34" charset="-122"/>
            </a:endParaRPr>
          </a:p>
          <a:p>
            <a:pPr algn="ctr"/>
            <a:r>
              <a:rPr lang="en-US" altLang="zh-CN" sz="1900" dirty="0">
                <a:latin typeface="微软雅黑" panose="020B0503020204020204" pitchFamily="34" charset="-122"/>
                <a:ea typeface="微软雅黑" panose="020B0503020204020204" pitchFamily="34" charset="-122"/>
              </a:rPr>
              <a:t>global university</a:t>
            </a:r>
            <a:endParaRPr lang="en-US" altLang="zh-CN" sz="1900" dirty="0">
              <a:latin typeface="微软雅黑" panose="020B0503020204020204" pitchFamily="34" charset="-122"/>
              <a:ea typeface="微软雅黑" panose="020B0503020204020204" pitchFamily="34" charset="-122"/>
            </a:endParaRPr>
          </a:p>
          <a:p>
            <a:pPr algn="ctr"/>
            <a:r>
              <a:rPr lang="en-US" altLang="zh-CN" sz="1400" dirty="0">
                <a:latin typeface="微软雅黑" panose="020B0503020204020204" pitchFamily="34" charset="-122"/>
                <a:ea typeface="微软雅黑" panose="020B0503020204020204" pitchFamily="34" charset="-122"/>
              </a:rPr>
              <a:t>(Perry and </a:t>
            </a:r>
            <a:r>
              <a:rPr lang="en-US" altLang="zh-CN" sz="1400" dirty="0" err="1">
                <a:latin typeface="微软雅黑" panose="020B0503020204020204" pitchFamily="34" charset="-122"/>
                <a:ea typeface="微软雅黑" panose="020B0503020204020204" pitchFamily="34" charset="-122"/>
              </a:rPr>
              <a:t>Wiewel</a:t>
            </a:r>
            <a:r>
              <a:rPr lang="en-US" altLang="zh-CN" sz="1400" dirty="0">
                <a:latin typeface="微软雅黑" panose="020B0503020204020204" pitchFamily="34" charset="-122"/>
                <a:ea typeface="微软雅黑" panose="020B0503020204020204" pitchFamily="34" charset="-122"/>
              </a:rPr>
              <a:t>, 2008)</a:t>
            </a:r>
            <a:endParaRPr lang="en-US" altLang="zh-CN" sz="1400" dirty="0">
              <a:latin typeface="微软雅黑" panose="020B0503020204020204" pitchFamily="34" charset="-122"/>
              <a:ea typeface="微软雅黑" panose="020B0503020204020204" pitchFamily="34" charset="-122"/>
            </a:endParaRPr>
          </a:p>
        </p:txBody>
      </p:sp>
      <p:sp>
        <p:nvSpPr>
          <p:cNvPr id="136207" name="Oval 15"/>
          <p:cNvSpPr>
            <a:spLocks noChangeArrowheads="1"/>
          </p:cNvSpPr>
          <p:nvPr/>
        </p:nvSpPr>
        <p:spPr bwMode="auto">
          <a:xfrm>
            <a:off x="771050" y="3298986"/>
            <a:ext cx="677384" cy="718485"/>
          </a:xfrm>
          <a:prstGeom prst="ellipse">
            <a:avLst/>
          </a:prstGeom>
          <a:solidFill>
            <a:schemeClr val="bg1">
              <a:lumMod val="75000"/>
            </a:schemeClr>
          </a:solidFill>
          <a:ln>
            <a:noFill/>
          </a:ln>
          <a:effectLst/>
        </p:spPr>
        <p:txBody>
          <a:bodyPr wrap="none" lIns="80147" tIns="40074" rIns="80147" bIns="40074" anchor="ctr"/>
          <a:lstStyle/>
          <a:p>
            <a:pPr algn="ctr"/>
            <a:r>
              <a:rPr lang="zh-CN" altLang="en-US" sz="1600" dirty="0">
                <a:latin typeface="微软雅黑" panose="020B0503020204020204" pitchFamily="34" charset="-122"/>
                <a:ea typeface="微软雅黑" panose="020B0503020204020204" pitchFamily="34" charset="-122"/>
              </a:rPr>
              <a:t>教学</a:t>
            </a:r>
            <a:endParaRPr lang="en-US" altLang="zh-CN" sz="1600" dirty="0">
              <a:latin typeface="微软雅黑" panose="020B0503020204020204" pitchFamily="34" charset="-122"/>
              <a:ea typeface="微软雅黑" panose="020B0503020204020204" pitchFamily="34" charset="-122"/>
            </a:endParaRPr>
          </a:p>
        </p:txBody>
      </p:sp>
      <p:sp>
        <p:nvSpPr>
          <p:cNvPr id="136208" name="Oval 16"/>
          <p:cNvSpPr>
            <a:spLocks noChangeArrowheads="1"/>
          </p:cNvSpPr>
          <p:nvPr/>
        </p:nvSpPr>
        <p:spPr bwMode="auto">
          <a:xfrm>
            <a:off x="2539850" y="3298986"/>
            <a:ext cx="677383" cy="718485"/>
          </a:xfrm>
          <a:prstGeom prst="ellipse">
            <a:avLst/>
          </a:prstGeom>
          <a:solidFill>
            <a:schemeClr val="bg1">
              <a:lumMod val="95000"/>
            </a:schemeClr>
          </a:solidFill>
          <a:ln>
            <a:noFill/>
          </a:ln>
          <a:effectLst/>
        </p:spPr>
        <p:txBody>
          <a:bodyPr wrap="none" lIns="80147" tIns="40074" rIns="80147" bIns="40074" anchor="ctr"/>
          <a:lstStyle/>
          <a:p>
            <a:pPr algn="ctr"/>
            <a:r>
              <a:rPr lang="zh-CN" altLang="en-US" sz="1600" dirty="0">
                <a:latin typeface="微软雅黑" panose="020B0503020204020204" pitchFamily="34" charset="-122"/>
                <a:ea typeface="微软雅黑" panose="020B0503020204020204" pitchFamily="34" charset="-122"/>
              </a:rPr>
              <a:t>教学</a:t>
            </a:r>
            <a:endParaRPr lang="en-US" altLang="zh-CN" sz="1600" dirty="0">
              <a:latin typeface="微软雅黑" panose="020B0503020204020204" pitchFamily="34" charset="-122"/>
              <a:ea typeface="微软雅黑" panose="020B0503020204020204" pitchFamily="34" charset="-122"/>
            </a:endParaRPr>
          </a:p>
        </p:txBody>
      </p:sp>
      <p:sp>
        <p:nvSpPr>
          <p:cNvPr id="136209" name="Oval 17"/>
          <p:cNvSpPr>
            <a:spLocks noChangeArrowheads="1"/>
          </p:cNvSpPr>
          <p:nvPr/>
        </p:nvSpPr>
        <p:spPr bwMode="auto">
          <a:xfrm>
            <a:off x="3525382" y="3298986"/>
            <a:ext cx="677383" cy="718485"/>
          </a:xfrm>
          <a:prstGeom prst="ellipse">
            <a:avLst/>
          </a:prstGeom>
          <a:solidFill>
            <a:schemeClr val="bg1">
              <a:lumMod val="95000"/>
            </a:schemeClr>
          </a:solidFill>
          <a:ln>
            <a:noFill/>
          </a:ln>
          <a:effectLst/>
        </p:spPr>
        <p:txBody>
          <a:bodyPr wrap="none" lIns="80147" tIns="40074" rIns="80147" bIns="40074" anchor="ctr"/>
          <a:lstStyle/>
          <a:p>
            <a:pPr algn="ctr"/>
            <a:r>
              <a:rPr lang="zh-CN" altLang="en-US" sz="1600" dirty="0">
                <a:latin typeface="微软雅黑" panose="020B0503020204020204" pitchFamily="34" charset="-122"/>
                <a:ea typeface="微软雅黑" panose="020B0503020204020204" pitchFamily="34" charset="-122"/>
              </a:rPr>
              <a:t>研究</a:t>
            </a:r>
            <a:endParaRPr lang="en-US" altLang="zh-CN" sz="1600" dirty="0">
              <a:latin typeface="微软雅黑" panose="020B0503020204020204" pitchFamily="34" charset="-122"/>
              <a:ea typeface="微软雅黑" panose="020B0503020204020204" pitchFamily="34" charset="-122"/>
            </a:endParaRPr>
          </a:p>
        </p:txBody>
      </p:sp>
      <p:sp>
        <p:nvSpPr>
          <p:cNvPr id="136210" name="Oval 18"/>
          <p:cNvSpPr>
            <a:spLocks noChangeArrowheads="1"/>
          </p:cNvSpPr>
          <p:nvPr/>
        </p:nvSpPr>
        <p:spPr bwMode="auto">
          <a:xfrm>
            <a:off x="4817705" y="3103166"/>
            <a:ext cx="677383" cy="718485"/>
          </a:xfrm>
          <a:prstGeom prst="ellipse">
            <a:avLst/>
          </a:prstGeom>
          <a:solidFill>
            <a:schemeClr val="bg1">
              <a:lumMod val="75000"/>
            </a:schemeClr>
          </a:solidFill>
          <a:ln>
            <a:noFill/>
          </a:ln>
          <a:effectLst/>
        </p:spPr>
        <p:txBody>
          <a:bodyPr wrap="none" lIns="80147" tIns="40074" rIns="80147" bIns="40074" anchor="ctr"/>
          <a:lstStyle/>
          <a:p>
            <a:pPr algn="ctr"/>
            <a:r>
              <a:rPr lang="zh-CN" altLang="en-US" sz="1600" dirty="0">
                <a:latin typeface="微软雅黑" panose="020B0503020204020204" pitchFamily="34" charset="-122"/>
                <a:ea typeface="微软雅黑" panose="020B0503020204020204" pitchFamily="34" charset="-122"/>
              </a:rPr>
              <a:t>教学</a:t>
            </a:r>
            <a:endParaRPr lang="en-US" altLang="zh-CN" sz="1600" dirty="0">
              <a:latin typeface="微软雅黑" panose="020B0503020204020204" pitchFamily="34" charset="-122"/>
              <a:ea typeface="微软雅黑" panose="020B0503020204020204" pitchFamily="34" charset="-122"/>
            </a:endParaRPr>
          </a:p>
        </p:txBody>
      </p:sp>
      <p:sp>
        <p:nvSpPr>
          <p:cNvPr id="136211" name="Oval 19"/>
          <p:cNvSpPr>
            <a:spLocks noChangeArrowheads="1"/>
          </p:cNvSpPr>
          <p:nvPr/>
        </p:nvSpPr>
        <p:spPr bwMode="auto">
          <a:xfrm>
            <a:off x="5803237" y="3103166"/>
            <a:ext cx="677383" cy="718485"/>
          </a:xfrm>
          <a:prstGeom prst="ellipse">
            <a:avLst/>
          </a:prstGeom>
          <a:solidFill>
            <a:schemeClr val="bg1">
              <a:lumMod val="75000"/>
            </a:schemeClr>
          </a:solidFill>
          <a:ln>
            <a:noFill/>
          </a:ln>
          <a:effectLst/>
        </p:spPr>
        <p:txBody>
          <a:bodyPr wrap="none" lIns="80147" tIns="40074" rIns="80147" bIns="40074" anchor="ctr"/>
          <a:lstStyle/>
          <a:p>
            <a:pPr algn="ctr"/>
            <a:r>
              <a:rPr lang="zh-CN" altLang="en-US" sz="1600" dirty="0">
                <a:latin typeface="微软雅黑" panose="020B0503020204020204" pitchFamily="34" charset="-122"/>
                <a:ea typeface="微软雅黑" panose="020B0503020204020204" pitchFamily="34" charset="-122"/>
              </a:rPr>
              <a:t>研究</a:t>
            </a:r>
            <a:endParaRPr lang="en-US" altLang="zh-CN" sz="1600" dirty="0">
              <a:latin typeface="微软雅黑" panose="020B0503020204020204" pitchFamily="34" charset="-122"/>
              <a:ea typeface="微软雅黑" panose="020B0503020204020204" pitchFamily="34" charset="-122"/>
            </a:endParaRPr>
          </a:p>
        </p:txBody>
      </p:sp>
      <p:sp>
        <p:nvSpPr>
          <p:cNvPr id="136212" name="Oval 20"/>
          <p:cNvSpPr>
            <a:spLocks noChangeArrowheads="1"/>
          </p:cNvSpPr>
          <p:nvPr/>
        </p:nvSpPr>
        <p:spPr bwMode="auto">
          <a:xfrm>
            <a:off x="5310471" y="3952677"/>
            <a:ext cx="677384" cy="718485"/>
          </a:xfrm>
          <a:prstGeom prst="ellipse">
            <a:avLst/>
          </a:prstGeom>
          <a:solidFill>
            <a:schemeClr val="bg1">
              <a:lumMod val="75000"/>
            </a:schemeClr>
          </a:solidFill>
          <a:ln>
            <a:noFill/>
          </a:ln>
          <a:effectLst/>
        </p:spPr>
        <p:txBody>
          <a:bodyPr wrap="none" lIns="80147" tIns="40074" rIns="80147" bIns="40074" anchor="ctr"/>
          <a:lstStyle/>
          <a:p>
            <a:pPr algn="ctr"/>
            <a:r>
              <a:rPr lang="zh-CN" altLang="en-US" sz="1600" dirty="0" smtClean="0">
                <a:latin typeface="微软雅黑" panose="020B0503020204020204" pitchFamily="34" charset="-122"/>
                <a:ea typeface="微软雅黑" panose="020B0503020204020204" pitchFamily="34" charset="-122"/>
              </a:rPr>
              <a:t>公共</a:t>
            </a:r>
            <a:endParaRPr lang="en-US" altLang="zh-CN" sz="1600" dirty="0" smtClean="0">
              <a:latin typeface="微软雅黑" panose="020B0503020204020204" pitchFamily="34" charset="-122"/>
              <a:ea typeface="微软雅黑" panose="020B0503020204020204" pitchFamily="34" charset="-122"/>
            </a:endParaRPr>
          </a:p>
          <a:p>
            <a:pPr algn="ctr"/>
            <a:r>
              <a:rPr lang="zh-CN" altLang="en-US" sz="1600" dirty="0">
                <a:latin typeface="微软雅黑" panose="020B0503020204020204" pitchFamily="34" charset="-122"/>
                <a:ea typeface="微软雅黑" panose="020B0503020204020204" pitchFamily="34" charset="-122"/>
              </a:rPr>
              <a:t>服务</a:t>
            </a:r>
            <a:endParaRPr lang="en-US" altLang="zh-CN" sz="1600" dirty="0">
              <a:latin typeface="微软雅黑" panose="020B0503020204020204" pitchFamily="34" charset="-122"/>
              <a:ea typeface="微软雅黑" panose="020B0503020204020204" pitchFamily="34" charset="-122"/>
            </a:endParaRPr>
          </a:p>
        </p:txBody>
      </p:sp>
      <p:sp>
        <p:nvSpPr>
          <p:cNvPr id="136213" name="Line 21"/>
          <p:cNvSpPr>
            <a:spLocks noChangeShapeType="1"/>
          </p:cNvSpPr>
          <p:nvPr/>
        </p:nvSpPr>
        <p:spPr bwMode="auto">
          <a:xfrm>
            <a:off x="3217233" y="3625831"/>
            <a:ext cx="308149" cy="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47" tIns="40074" rIns="80147" bIns="40074"/>
          <a:lstStyle/>
          <a:p>
            <a:endParaRPr lang="zh-CN" altLang="en-US" sz="1600">
              <a:latin typeface="微软雅黑" panose="020B0503020204020204" pitchFamily="34" charset="-122"/>
              <a:ea typeface="微软雅黑" panose="020B0503020204020204" pitchFamily="34" charset="-122"/>
            </a:endParaRPr>
          </a:p>
        </p:txBody>
      </p:sp>
      <p:sp>
        <p:nvSpPr>
          <p:cNvPr id="136214" name="AutoShape 22"/>
          <p:cNvSpPr>
            <a:spLocks noChangeArrowheads="1"/>
          </p:cNvSpPr>
          <p:nvPr/>
        </p:nvSpPr>
        <p:spPr bwMode="auto">
          <a:xfrm rot="10800000">
            <a:off x="7466153" y="3494805"/>
            <a:ext cx="1046619" cy="718485"/>
          </a:xfrm>
          <a:prstGeom prst="triangle">
            <a:avLst>
              <a:gd name="adj" fmla="val 50000"/>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nchor="ctr"/>
          <a:lstStyle/>
          <a:p>
            <a:endParaRPr lang="zh-CN" altLang="en-US" sz="1600">
              <a:latin typeface="微软雅黑" panose="020B0503020204020204" pitchFamily="34" charset="-122"/>
              <a:ea typeface="微软雅黑" panose="020B0503020204020204" pitchFamily="34" charset="-122"/>
            </a:endParaRPr>
          </a:p>
        </p:txBody>
      </p:sp>
      <p:sp>
        <p:nvSpPr>
          <p:cNvPr id="136215" name="Oval 23"/>
          <p:cNvSpPr>
            <a:spLocks noChangeArrowheads="1"/>
          </p:cNvSpPr>
          <p:nvPr/>
        </p:nvSpPr>
        <p:spPr bwMode="auto">
          <a:xfrm>
            <a:off x="7158004" y="3101726"/>
            <a:ext cx="677383" cy="718484"/>
          </a:xfrm>
          <a:prstGeom prst="ellipse">
            <a:avLst/>
          </a:prstGeom>
          <a:solidFill>
            <a:schemeClr val="bg1">
              <a:lumMod val="95000"/>
            </a:schemeClr>
          </a:solidFill>
          <a:ln>
            <a:noFill/>
          </a:ln>
          <a:effectLst/>
        </p:spPr>
        <p:txBody>
          <a:bodyPr wrap="none" lIns="80147" tIns="40074" rIns="80147" bIns="40074" anchor="ctr"/>
          <a:lstStyle/>
          <a:p>
            <a:pPr algn="ctr"/>
            <a:r>
              <a:rPr lang="zh-CN" altLang="en-US" sz="1600" dirty="0">
                <a:latin typeface="微软雅黑" panose="020B0503020204020204" pitchFamily="34" charset="-122"/>
                <a:ea typeface="微软雅黑" panose="020B0503020204020204" pitchFamily="34" charset="-122"/>
              </a:rPr>
              <a:t>教学</a:t>
            </a:r>
            <a:endParaRPr lang="en-US" altLang="zh-CN" sz="1600" dirty="0">
              <a:latin typeface="微软雅黑" panose="020B0503020204020204" pitchFamily="34" charset="-122"/>
              <a:ea typeface="微软雅黑" panose="020B0503020204020204" pitchFamily="34" charset="-122"/>
            </a:endParaRPr>
          </a:p>
        </p:txBody>
      </p:sp>
      <p:sp>
        <p:nvSpPr>
          <p:cNvPr id="136216" name="Oval 24"/>
          <p:cNvSpPr>
            <a:spLocks noChangeArrowheads="1"/>
          </p:cNvSpPr>
          <p:nvPr/>
        </p:nvSpPr>
        <p:spPr bwMode="auto">
          <a:xfrm>
            <a:off x="8143536" y="3101726"/>
            <a:ext cx="677383" cy="718484"/>
          </a:xfrm>
          <a:prstGeom prst="ellipse">
            <a:avLst/>
          </a:prstGeom>
          <a:solidFill>
            <a:schemeClr val="bg1">
              <a:lumMod val="95000"/>
            </a:schemeClr>
          </a:solidFill>
          <a:ln>
            <a:noFill/>
          </a:ln>
          <a:effectLst/>
        </p:spPr>
        <p:txBody>
          <a:bodyPr wrap="none" lIns="80147" tIns="40074" rIns="80147" bIns="40074" anchor="ctr"/>
          <a:lstStyle/>
          <a:p>
            <a:pPr algn="ctr"/>
            <a:r>
              <a:rPr lang="zh-CN" altLang="en-US" sz="1600" dirty="0">
                <a:latin typeface="微软雅黑" panose="020B0503020204020204" pitchFamily="34" charset="-122"/>
                <a:ea typeface="微软雅黑" panose="020B0503020204020204" pitchFamily="34" charset="-122"/>
              </a:rPr>
              <a:t>研究</a:t>
            </a:r>
            <a:endParaRPr lang="en-US" altLang="zh-CN" sz="1600" dirty="0">
              <a:latin typeface="微软雅黑" panose="020B0503020204020204" pitchFamily="34" charset="-122"/>
              <a:ea typeface="微软雅黑" panose="020B0503020204020204" pitchFamily="34" charset="-122"/>
            </a:endParaRPr>
          </a:p>
        </p:txBody>
      </p:sp>
      <p:sp>
        <p:nvSpPr>
          <p:cNvPr id="136217" name="Oval 25"/>
          <p:cNvSpPr>
            <a:spLocks noChangeArrowheads="1"/>
          </p:cNvSpPr>
          <p:nvPr/>
        </p:nvSpPr>
        <p:spPr bwMode="auto">
          <a:xfrm>
            <a:off x="7650770" y="3951237"/>
            <a:ext cx="677384" cy="718484"/>
          </a:xfrm>
          <a:prstGeom prst="ellipse">
            <a:avLst/>
          </a:prstGeom>
          <a:solidFill>
            <a:schemeClr val="bg1">
              <a:lumMod val="95000"/>
            </a:schemeClr>
          </a:solidFill>
          <a:ln>
            <a:noFill/>
          </a:ln>
          <a:effectLst/>
        </p:spPr>
        <p:txBody>
          <a:bodyPr wrap="none" lIns="80147" tIns="40074" rIns="80147" bIns="40074" anchor="ctr"/>
          <a:lstStyle/>
          <a:p>
            <a:pPr algn="ctr"/>
            <a:r>
              <a:rPr lang="zh-CN" altLang="en-US" sz="1600" dirty="0">
                <a:latin typeface="微软雅黑" panose="020B0503020204020204" pitchFamily="34" charset="-122"/>
                <a:ea typeface="微软雅黑" panose="020B0503020204020204" pitchFamily="34" charset="-122"/>
              </a:rPr>
              <a:t>公共</a:t>
            </a:r>
            <a:endParaRPr lang="en-US" altLang="zh-CN" sz="1600" dirty="0">
              <a:latin typeface="微软雅黑" panose="020B0503020204020204" pitchFamily="34" charset="-122"/>
              <a:ea typeface="微软雅黑" panose="020B0503020204020204" pitchFamily="34" charset="-122"/>
            </a:endParaRPr>
          </a:p>
          <a:p>
            <a:pPr algn="ctr"/>
            <a:r>
              <a:rPr lang="zh-CN" altLang="en-US" sz="1600" dirty="0">
                <a:latin typeface="微软雅黑" panose="020B0503020204020204" pitchFamily="34" charset="-122"/>
                <a:ea typeface="微软雅黑" panose="020B0503020204020204" pitchFamily="34" charset="-122"/>
              </a:rPr>
              <a:t>服务</a:t>
            </a:r>
            <a:endParaRPr lang="en-US" altLang="zh-CN" sz="1600" dirty="0">
              <a:latin typeface="微软雅黑" panose="020B0503020204020204" pitchFamily="34" charset="-122"/>
              <a:ea typeface="微软雅黑" panose="020B0503020204020204" pitchFamily="34" charset="-122"/>
            </a:endParaRPr>
          </a:p>
        </p:txBody>
      </p:sp>
      <p:sp>
        <p:nvSpPr>
          <p:cNvPr id="136218" name="Line 26"/>
          <p:cNvSpPr>
            <a:spLocks noChangeShapeType="1"/>
          </p:cNvSpPr>
          <p:nvPr/>
        </p:nvSpPr>
        <p:spPr bwMode="auto">
          <a:xfrm>
            <a:off x="7342622" y="4342876"/>
            <a:ext cx="308148" cy="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47" tIns="40074" rIns="80147" bIns="40074"/>
          <a:lstStyle/>
          <a:p>
            <a:endParaRPr lang="zh-CN" altLang="en-US" sz="1600">
              <a:latin typeface="微软雅黑" panose="020B0503020204020204" pitchFamily="34" charset="-122"/>
              <a:ea typeface="微软雅黑" panose="020B0503020204020204" pitchFamily="34" charset="-122"/>
            </a:endParaRPr>
          </a:p>
        </p:txBody>
      </p:sp>
      <p:sp>
        <p:nvSpPr>
          <p:cNvPr id="136219" name="Line 27"/>
          <p:cNvSpPr>
            <a:spLocks noChangeShapeType="1"/>
          </p:cNvSpPr>
          <p:nvPr/>
        </p:nvSpPr>
        <p:spPr bwMode="auto">
          <a:xfrm>
            <a:off x="8328154" y="4342876"/>
            <a:ext cx="308148" cy="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47" tIns="40074" rIns="80147" bIns="40074"/>
          <a:lstStyle/>
          <a:p>
            <a:endParaRPr lang="zh-CN" altLang="en-US" sz="1600">
              <a:latin typeface="微软雅黑" panose="020B0503020204020204" pitchFamily="34" charset="-122"/>
              <a:ea typeface="微软雅黑" panose="020B0503020204020204" pitchFamily="34" charset="-122"/>
            </a:endParaRPr>
          </a:p>
        </p:txBody>
      </p:sp>
      <p:sp>
        <p:nvSpPr>
          <p:cNvPr id="136220" name="Line 28"/>
          <p:cNvSpPr>
            <a:spLocks noChangeShapeType="1"/>
          </p:cNvSpPr>
          <p:nvPr/>
        </p:nvSpPr>
        <p:spPr bwMode="auto">
          <a:xfrm>
            <a:off x="8020005" y="4669722"/>
            <a:ext cx="0" cy="326846"/>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47" tIns="40074" rIns="80147" bIns="40074"/>
          <a:lstStyle/>
          <a:p>
            <a:endParaRPr lang="zh-CN" altLang="en-US">
              <a:latin typeface="微软雅黑" panose="020B0503020204020204" pitchFamily="34" charset="-122"/>
              <a:ea typeface="微软雅黑" panose="020B0503020204020204" pitchFamily="34" charset="-122"/>
            </a:endParaRPr>
          </a:p>
        </p:txBody>
      </p:sp>
      <p:sp>
        <p:nvSpPr>
          <p:cNvPr id="136221" name="Line 29"/>
          <p:cNvSpPr>
            <a:spLocks noChangeShapeType="1"/>
          </p:cNvSpPr>
          <p:nvPr/>
        </p:nvSpPr>
        <p:spPr bwMode="auto">
          <a:xfrm>
            <a:off x="8820920" y="3494804"/>
            <a:ext cx="308149" cy="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47" tIns="40074" rIns="80147" bIns="40074"/>
          <a:lstStyle/>
          <a:p>
            <a:endParaRPr lang="zh-CN" altLang="en-US">
              <a:latin typeface="微软雅黑" panose="020B0503020204020204" pitchFamily="34" charset="-122"/>
              <a:ea typeface="微软雅黑" panose="020B0503020204020204" pitchFamily="34" charset="-122"/>
            </a:endParaRPr>
          </a:p>
        </p:txBody>
      </p:sp>
      <p:sp>
        <p:nvSpPr>
          <p:cNvPr id="136222" name="Line 30"/>
          <p:cNvSpPr>
            <a:spLocks noChangeShapeType="1"/>
          </p:cNvSpPr>
          <p:nvPr/>
        </p:nvSpPr>
        <p:spPr bwMode="auto">
          <a:xfrm>
            <a:off x="6849855" y="3494804"/>
            <a:ext cx="308149" cy="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47" tIns="40074" rIns="80147" bIns="40074"/>
          <a:lstStyle/>
          <a:p>
            <a:endParaRPr lang="zh-CN" altLang="en-US" sz="1600">
              <a:latin typeface="微软雅黑" panose="020B0503020204020204" pitchFamily="34" charset="-122"/>
              <a:ea typeface="微软雅黑" panose="020B0503020204020204" pitchFamily="34" charset="-122"/>
            </a:endParaRPr>
          </a:p>
        </p:txBody>
      </p:sp>
      <p:sp>
        <p:nvSpPr>
          <p:cNvPr id="136223" name="Line 31"/>
          <p:cNvSpPr>
            <a:spLocks noChangeShapeType="1"/>
          </p:cNvSpPr>
          <p:nvPr/>
        </p:nvSpPr>
        <p:spPr bwMode="auto">
          <a:xfrm>
            <a:off x="8512771" y="2776321"/>
            <a:ext cx="0" cy="326845"/>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47" tIns="40074" rIns="80147" bIns="40074"/>
          <a:lstStyle/>
          <a:p>
            <a:endParaRPr lang="zh-CN" altLang="en-US">
              <a:latin typeface="微软雅黑" panose="020B0503020204020204" pitchFamily="34" charset="-122"/>
              <a:ea typeface="微软雅黑" panose="020B0503020204020204" pitchFamily="34" charset="-122"/>
            </a:endParaRPr>
          </a:p>
        </p:txBody>
      </p:sp>
      <p:sp>
        <p:nvSpPr>
          <p:cNvPr id="136224" name="Line 32"/>
          <p:cNvSpPr>
            <a:spLocks noChangeShapeType="1"/>
          </p:cNvSpPr>
          <p:nvPr/>
        </p:nvSpPr>
        <p:spPr bwMode="auto">
          <a:xfrm>
            <a:off x="7466152" y="2776321"/>
            <a:ext cx="0" cy="326845"/>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47" tIns="40074" rIns="80147" bIns="40074"/>
          <a:lstStyle/>
          <a:p>
            <a:endParaRPr lang="zh-CN" altLang="en-US">
              <a:latin typeface="微软雅黑" panose="020B0503020204020204" pitchFamily="34" charset="-122"/>
              <a:ea typeface="微软雅黑" panose="020B0503020204020204" pitchFamily="34" charset="-122"/>
            </a:endParaRPr>
          </a:p>
        </p:txBody>
      </p:sp>
      <p:sp>
        <p:nvSpPr>
          <p:cNvPr id="136228" name="Text Box 36"/>
          <p:cNvSpPr txBox="1">
            <a:spLocks noChangeArrowheads="1"/>
          </p:cNvSpPr>
          <p:nvPr/>
        </p:nvSpPr>
        <p:spPr bwMode="auto">
          <a:xfrm>
            <a:off x="1785213" y="1209135"/>
            <a:ext cx="1017864" cy="32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spAutoFit/>
          </a:bodyPr>
          <a:lstStyle/>
          <a:p>
            <a:pPr algn="ctr"/>
            <a:r>
              <a:rPr lang="en-US" altLang="zh-CN" sz="1600" dirty="0">
                <a:latin typeface="微软雅黑" panose="020B0503020204020204" pitchFamily="34" charset="-122"/>
                <a:ea typeface="微软雅黑" panose="020B0503020204020204" pitchFamily="34" charset="-122"/>
              </a:rPr>
              <a:t>19</a:t>
            </a:r>
            <a:r>
              <a:rPr lang="zh-CN" altLang="en-US" sz="1600" dirty="0">
                <a:latin typeface="微软雅黑" panose="020B0503020204020204" pitchFamily="34" charset="-122"/>
                <a:ea typeface="微软雅黑" panose="020B0503020204020204" pitchFamily="34" charset="-122"/>
              </a:rPr>
              <a:t>世纪末</a:t>
            </a:r>
            <a:endParaRPr lang="en-US" altLang="zh-CN" sz="1600" dirty="0">
              <a:latin typeface="微软雅黑" panose="020B0503020204020204" pitchFamily="34" charset="-122"/>
              <a:ea typeface="微软雅黑" panose="020B0503020204020204" pitchFamily="34" charset="-122"/>
            </a:endParaRPr>
          </a:p>
        </p:txBody>
      </p:sp>
      <p:sp>
        <p:nvSpPr>
          <p:cNvPr id="136229" name="Text Box 37"/>
          <p:cNvSpPr txBox="1">
            <a:spLocks noChangeArrowheads="1"/>
          </p:cNvSpPr>
          <p:nvPr/>
        </p:nvSpPr>
        <p:spPr bwMode="auto">
          <a:xfrm>
            <a:off x="4069857" y="1209135"/>
            <a:ext cx="1017864" cy="32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spAutoFit/>
          </a:bodyPr>
          <a:lstStyle/>
          <a:p>
            <a:pPr algn="ctr"/>
            <a:r>
              <a:rPr lang="en-US" altLang="zh-CN" sz="1600" dirty="0">
                <a:latin typeface="微软雅黑" panose="020B0503020204020204" pitchFamily="34" charset="-122"/>
                <a:ea typeface="微软雅黑" panose="020B0503020204020204" pitchFamily="34" charset="-122"/>
              </a:rPr>
              <a:t>20</a:t>
            </a:r>
            <a:r>
              <a:rPr lang="zh-CN" altLang="en-US" sz="1600" dirty="0">
                <a:latin typeface="微软雅黑" panose="020B0503020204020204" pitchFamily="34" charset="-122"/>
                <a:ea typeface="微软雅黑" panose="020B0503020204020204" pitchFamily="34" charset="-122"/>
              </a:rPr>
              <a:t>世纪中</a:t>
            </a:r>
            <a:endParaRPr lang="en-US" altLang="zh-CN" sz="1600" dirty="0">
              <a:latin typeface="微软雅黑" panose="020B0503020204020204" pitchFamily="34" charset="-122"/>
              <a:ea typeface="微软雅黑" panose="020B0503020204020204" pitchFamily="34" charset="-122"/>
            </a:endParaRPr>
          </a:p>
        </p:txBody>
      </p:sp>
      <p:sp>
        <p:nvSpPr>
          <p:cNvPr id="136230" name="Text Box 38"/>
          <p:cNvSpPr txBox="1">
            <a:spLocks noChangeArrowheads="1"/>
          </p:cNvSpPr>
          <p:nvPr/>
        </p:nvSpPr>
        <p:spPr bwMode="auto">
          <a:xfrm>
            <a:off x="6325929" y="1209135"/>
            <a:ext cx="1017864" cy="32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spAutoFit/>
          </a:bodyPr>
          <a:lstStyle/>
          <a:p>
            <a:pPr algn="ctr"/>
            <a:r>
              <a:rPr lang="en-US" altLang="zh-CN" sz="1600" dirty="0">
                <a:latin typeface="微软雅黑" panose="020B0503020204020204" pitchFamily="34" charset="-122"/>
                <a:ea typeface="微软雅黑" panose="020B0503020204020204" pitchFamily="34" charset="-122"/>
              </a:rPr>
              <a:t>21</a:t>
            </a:r>
            <a:r>
              <a:rPr lang="zh-CN" altLang="en-US" sz="1600" dirty="0">
                <a:latin typeface="微软雅黑" panose="020B0503020204020204" pitchFamily="34" charset="-122"/>
                <a:ea typeface="微软雅黑" panose="020B0503020204020204" pitchFamily="34" charset="-122"/>
              </a:rPr>
              <a:t>世纪初</a:t>
            </a:r>
            <a:endParaRPr lang="en-US" altLang="zh-CN" sz="16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对象 3"/>
          <p:cNvGraphicFramePr>
            <a:graphicFrameLocks noChangeAspect="1"/>
          </p:cNvGraphicFramePr>
          <p:nvPr/>
        </p:nvGraphicFramePr>
        <p:xfrm>
          <a:off x="200208" y="3820863"/>
          <a:ext cx="8577994" cy="2841205"/>
        </p:xfrm>
        <a:graphic>
          <a:graphicData uri="http://schemas.openxmlformats.org/drawingml/2006/chart">
            <c:chart xmlns:c="http://schemas.openxmlformats.org/drawingml/2006/chart" xmlns:r="http://schemas.openxmlformats.org/officeDocument/2006/relationships" r:id="rId1"/>
          </a:graphicData>
        </a:graphic>
      </p:graphicFrame>
      <p:sp>
        <p:nvSpPr>
          <p:cNvPr id="2" name="标题 1"/>
          <p:cNvSpPr>
            <a:spLocks noGrp="1"/>
          </p:cNvSpPr>
          <p:nvPr>
            <p:ph type="title"/>
          </p:nvPr>
        </p:nvSpPr>
        <p:spPr>
          <a:xfrm>
            <a:off x="457200" y="209329"/>
            <a:ext cx="8229600" cy="737867"/>
          </a:xfrm>
        </p:spPr>
        <p:txBody>
          <a:bodyPr lIns="80147" tIns="40074" rIns="80147" bIns="40074">
            <a:normAutofit/>
          </a:bodyPr>
          <a:lstStyle/>
          <a:p>
            <a:pPr marL="501015" indent="-501015">
              <a:buFont typeface="Wingdings" panose="05000000000000000000" pitchFamily="2" charset="2"/>
              <a:buChar char="n"/>
            </a:pPr>
            <a:r>
              <a:rPr lang="zh-CN" altLang="en-US" sz="2500" b="1" dirty="0">
                <a:solidFill>
                  <a:srgbClr val="C00000"/>
                </a:solidFill>
                <a:latin typeface="微软雅黑" panose="020B0503020204020204" pitchFamily="34" charset="-122"/>
                <a:ea typeface="微软雅黑" panose="020B0503020204020204" pitchFamily="34" charset="-122"/>
              </a:rPr>
              <a:t>全球城市竞争力</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457200" y="927666"/>
            <a:ext cx="8363443" cy="4525963"/>
          </a:xfrm>
        </p:spPr>
        <p:txBody>
          <a:bodyPr lIns="80147" tIns="40074" rIns="80147" bIns="40074">
            <a:normAutofit/>
          </a:bodyPr>
          <a:lstStyle/>
          <a:p>
            <a:pPr>
              <a:lnSpc>
                <a:spcPct val="120000"/>
              </a:lnSpc>
              <a:spcBef>
                <a:spcPts val="0"/>
              </a:spcBef>
              <a:buSzPct val="100000"/>
            </a:pPr>
            <a:r>
              <a:rPr lang="zh-CN" altLang="en-US" sz="1600" b="1" dirty="0">
                <a:solidFill>
                  <a:srgbClr val="C00000"/>
                </a:solidFill>
                <a:latin typeface="微软雅黑" panose="020B0503020204020204" pitchFamily="34" charset="-122"/>
                <a:ea typeface="微软雅黑" panose="020B0503020204020204" pitchFamily="34" charset="-122"/>
              </a:rPr>
              <a:t>生产财富的资本包括自然资本、生产资本和无形资本（</a:t>
            </a:r>
            <a:r>
              <a:rPr lang="en-US" altLang="zh-CN" sz="1600" b="1" dirty="0">
                <a:solidFill>
                  <a:srgbClr val="C00000"/>
                </a:solidFill>
                <a:latin typeface="微软雅黑" panose="020B0503020204020204" pitchFamily="34" charset="-122"/>
                <a:ea typeface="微软雅黑" panose="020B0503020204020204" pitchFamily="34" charset="-122"/>
              </a:rPr>
              <a:t>World Bank, 2006</a:t>
            </a:r>
            <a:r>
              <a:rPr lang="zh-CN" altLang="en-US" sz="1600" b="1" dirty="0">
                <a:solidFill>
                  <a:srgbClr val="C00000"/>
                </a:solidFill>
                <a:latin typeface="微软雅黑" panose="020B0503020204020204" pitchFamily="34" charset="-122"/>
                <a:ea typeface="微软雅黑" panose="020B0503020204020204" pitchFamily="34" charset="-122"/>
              </a:rPr>
              <a:t>）</a:t>
            </a:r>
            <a:endParaRPr lang="en-US" altLang="zh-CN" sz="1600" b="1" dirty="0">
              <a:solidFill>
                <a:srgbClr val="C00000"/>
              </a:solidFill>
              <a:latin typeface="微软雅黑" panose="020B0503020204020204" pitchFamily="34" charset="-122"/>
              <a:ea typeface="微软雅黑" panose="020B0503020204020204" pitchFamily="34" charset="-122"/>
            </a:endParaRPr>
          </a:p>
          <a:p>
            <a:pPr>
              <a:lnSpc>
                <a:spcPct val="120000"/>
              </a:lnSpc>
              <a:spcBef>
                <a:spcPts val="0"/>
              </a:spcBef>
              <a:buSzPct val="100000"/>
            </a:pPr>
            <a:endParaRPr lang="en-US" altLang="zh-CN" sz="700" b="1" dirty="0">
              <a:solidFill>
                <a:srgbClr val="C00000"/>
              </a:solidFill>
              <a:latin typeface="微软雅黑" panose="020B0503020204020204" pitchFamily="34" charset="-122"/>
              <a:ea typeface="微软雅黑" panose="020B0503020204020204" pitchFamily="34" charset="-122"/>
            </a:endParaRPr>
          </a:p>
          <a:p>
            <a:pPr>
              <a:lnSpc>
                <a:spcPct val="120000"/>
              </a:lnSpc>
              <a:spcBef>
                <a:spcPts val="0"/>
              </a:spcBef>
              <a:buSzPct val="100000"/>
            </a:pPr>
            <a:r>
              <a:rPr lang="zh-CN" altLang="en-US" sz="1600" b="1" dirty="0">
                <a:solidFill>
                  <a:srgbClr val="C00000"/>
                </a:solidFill>
                <a:latin typeface="微软雅黑" panose="020B0503020204020204" pitchFamily="34" charset="-122"/>
                <a:ea typeface="微软雅黑" panose="020B0503020204020204" pitchFamily="34" charset="-122"/>
              </a:rPr>
              <a:t>自然</a:t>
            </a:r>
            <a:r>
              <a:rPr lang="zh-CN" altLang="en-US" sz="1600" b="1" dirty="0" smtClean="0">
                <a:solidFill>
                  <a:srgbClr val="C00000"/>
                </a:solidFill>
                <a:latin typeface="微软雅黑" panose="020B0503020204020204" pitchFamily="34" charset="-122"/>
                <a:ea typeface="微软雅黑" panose="020B0503020204020204" pitchFamily="34" charset="-122"/>
              </a:rPr>
              <a:t>资本</a:t>
            </a:r>
            <a:endParaRPr lang="en-US" altLang="zh-CN" sz="1600" b="1" dirty="0">
              <a:solidFill>
                <a:srgbClr val="C00000"/>
              </a:solidFill>
              <a:latin typeface="微软雅黑" panose="020B0503020204020204" pitchFamily="34" charset="-122"/>
              <a:ea typeface="微软雅黑" panose="020B0503020204020204" pitchFamily="34" charset="-122"/>
            </a:endParaRPr>
          </a:p>
          <a:p>
            <a:pPr marL="315595" indent="0">
              <a:lnSpc>
                <a:spcPct val="120000"/>
              </a:lnSpc>
              <a:spcBef>
                <a:spcPts val="0"/>
              </a:spcBef>
              <a:buSzPct val="100000"/>
              <a:buNone/>
            </a:pPr>
            <a:r>
              <a:rPr lang="zh-CN" altLang="en-US" sz="1600" dirty="0">
                <a:latin typeface="微软雅黑" panose="020B0503020204020204" pitchFamily="34" charset="-122"/>
                <a:ea typeface="微软雅黑" panose="020B0503020204020204" pitchFamily="34" charset="-122"/>
              </a:rPr>
              <a:t>自然生态系统所提供的各种财富，如金属矿产、能源、农业耕地等</a:t>
            </a:r>
            <a:endParaRPr lang="en-US" altLang="zh-CN" sz="1600" dirty="0">
              <a:latin typeface="微软雅黑" panose="020B0503020204020204" pitchFamily="34" charset="-122"/>
              <a:ea typeface="微软雅黑" panose="020B0503020204020204" pitchFamily="34" charset="-122"/>
            </a:endParaRPr>
          </a:p>
          <a:p>
            <a:pPr>
              <a:lnSpc>
                <a:spcPct val="120000"/>
              </a:lnSpc>
              <a:spcBef>
                <a:spcPts val="0"/>
              </a:spcBef>
              <a:buSzPct val="100000"/>
            </a:pPr>
            <a:endParaRPr lang="zh-CN" altLang="en-US" sz="700" dirty="0">
              <a:latin typeface="微软雅黑" panose="020B0503020204020204" pitchFamily="34" charset="-122"/>
              <a:ea typeface="微软雅黑" panose="020B0503020204020204" pitchFamily="34" charset="-122"/>
            </a:endParaRPr>
          </a:p>
          <a:p>
            <a:pPr>
              <a:lnSpc>
                <a:spcPct val="120000"/>
              </a:lnSpc>
              <a:spcBef>
                <a:spcPts val="0"/>
              </a:spcBef>
              <a:buSzPct val="100000"/>
            </a:pPr>
            <a:r>
              <a:rPr lang="zh-CN" altLang="en-US" sz="1600" b="1" dirty="0" smtClean="0">
                <a:solidFill>
                  <a:srgbClr val="C00000"/>
                </a:solidFill>
                <a:latin typeface="微软雅黑" panose="020B0503020204020204" pitchFamily="34" charset="-122"/>
                <a:ea typeface="微软雅黑" panose="020B0503020204020204" pitchFamily="34" charset="-122"/>
              </a:rPr>
              <a:t>生产资本</a:t>
            </a:r>
            <a:endParaRPr lang="en-US" altLang="zh-CN" sz="1600" b="1" dirty="0" smtClean="0">
              <a:solidFill>
                <a:srgbClr val="C00000"/>
              </a:solidFill>
              <a:latin typeface="微软雅黑" panose="020B0503020204020204" pitchFamily="34" charset="-122"/>
              <a:ea typeface="微软雅黑" panose="020B0503020204020204" pitchFamily="34" charset="-122"/>
            </a:endParaRPr>
          </a:p>
          <a:p>
            <a:pPr>
              <a:lnSpc>
                <a:spcPct val="120000"/>
              </a:lnSpc>
              <a:spcBef>
                <a:spcPts val="0"/>
              </a:spcBef>
              <a:buSzPct val="100000"/>
            </a:pPr>
            <a:r>
              <a:rPr lang="zh-CN" altLang="en-US" sz="1600" dirty="0" smtClean="0">
                <a:latin typeface="微软雅黑" panose="020B0503020204020204" pitchFamily="34" charset="-122"/>
                <a:ea typeface="微软雅黑" panose="020B0503020204020204" pitchFamily="34" charset="-122"/>
              </a:rPr>
              <a:t>又</a:t>
            </a:r>
            <a:r>
              <a:rPr lang="zh-CN" altLang="en-US" sz="1600" dirty="0">
                <a:latin typeface="微软雅黑" panose="020B0503020204020204" pitchFamily="34" charset="-122"/>
                <a:ea typeface="微软雅黑" panose="020B0503020204020204" pitchFamily="34" charset="-122"/>
              </a:rPr>
              <a:t>称产品资本或人造资本，是机械设备、建筑物和城市土地（包括基础设施）的总和</a:t>
            </a:r>
            <a:endParaRPr lang="en-US" altLang="zh-CN" sz="1600" dirty="0">
              <a:latin typeface="微软雅黑" panose="020B0503020204020204" pitchFamily="34" charset="-122"/>
              <a:ea typeface="微软雅黑" panose="020B0503020204020204" pitchFamily="34" charset="-122"/>
            </a:endParaRPr>
          </a:p>
          <a:p>
            <a:pPr>
              <a:lnSpc>
                <a:spcPct val="120000"/>
              </a:lnSpc>
              <a:spcBef>
                <a:spcPts val="0"/>
              </a:spcBef>
              <a:buSzPct val="100000"/>
            </a:pPr>
            <a:endParaRPr lang="zh-CN" altLang="en-US" sz="700" dirty="0">
              <a:latin typeface="微软雅黑" panose="020B0503020204020204" pitchFamily="34" charset="-122"/>
              <a:ea typeface="微软雅黑" panose="020B0503020204020204" pitchFamily="34" charset="-122"/>
            </a:endParaRPr>
          </a:p>
          <a:p>
            <a:pPr>
              <a:lnSpc>
                <a:spcPct val="120000"/>
              </a:lnSpc>
              <a:spcBef>
                <a:spcPts val="0"/>
              </a:spcBef>
              <a:buSzPct val="100000"/>
            </a:pPr>
            <a:r>
              <a:rPr lang="zh-CN" altLang="en-US" sz="1600" b="1" dirty="0">
                <a:solidFill>
                  <a:srgbClr val="C00000"/>
                </a:solidFill>
                <a:latin typeface="微软雅黑" panose="020B0503020204020204" pitchFamily="34" charset="-122"/>
                <a:ea typeface="微软雅黑" panose="020B0503020204020204" pitchFamily="34" charset="-122"/>
              </a:rPr>
              <a:t>无形</a:t>
            </a:r>
            <a:r>
              <a:rPr lang="zh-CN" altLang="en-US" sz="1600" b="1" dirty="0" smtClean="0">
                <a:solidFill>
                  <a:srgbClr val="C00000"/>
                </a:solidFill>
                <a:latin typeface="微软雅黑" panose="020B0503020204020204" pitchFamily="34" charset="-122"/>
                <a:ea typeface="微软雅黑" panose="020B0503020204020204" pitchFamily="34" charset="-122"/>
              </a:rPr>
              <a:t>资本</a:t>
            </a:r>
            <a:endParaRPr lang="en-US" altLang="zh-CN" sz="1600" b="1" dirty="0">
              <a:solidFill>
                <a:srgbClr val="C00000"/>
              </a:solidFill>
              <a:latin typeface="微软雅黑" panose="020B0503020204020204" pitchFamily="34" charset="-122"/>
              <a:ea typeface="微软雅黑" panose="020B0503020204020204" pitchFamily="34" charset="-122"/>
            </a:endParaRPr>
          </a:p>
          <a:p>
            <a:pPr marL="315595" indent="0">
              <a:lnSpc>
                <a:spcPct val="120000"/>
              </a:lnSpc>
              <a:spcBef>
                <a:spcPts val="0"/>
              </a:spcBef>
              <a:buSzPct val="100000"/>
              <a:buNone/>
            </a:pPr>
            <a:r>
              <a:rPr lang="zh-CN" altLang="en-US" sz="1600" dirty="0">
                <a:latin typeface="微软雅黑" panose="020B0503020204020204" pitchFamily="34" charset="-122"/>
                <a:ea typeface="微软雅黑" panose="020B0503020204020204" pitchFamily="34" charset="-122"/>
              </a:rPr>
              <a:t>包括人力资本与社会资本。人力资本是一个国家的民众所具备的知识、经验和技能。社会资本是指维系社会存在、运作与发展的制度关系、组织规范和信息结构等无形财富的总和。</a:t>
            </a:r>
            <a:endParaRPr lang="zh-CN" altLang="en-US" sz="16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43608" y="332656"/>
            <a:ext cx="8486592" cy="737867"/>
          </a:xfrm>
        </p:spPr>
        <p:txBody>
          <a:bodyPr lIns="80147" tIns="40074" rIns="80147" bIns="40074">
            <a:no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高等教育的跨境流动</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pic>
        <p:nvPicPr>
          <p:cNvPr id="5" name="Picture 8" descr="Number of Students Enrolled in Tertiary Education Outside Their Country of Citizenship"/>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909488" y="1208438"/>
            <a:ext cx="5788006" cy="119603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909488" y="2458848"/>
            <a:ext cx="5788006" cy="265597"/>
          </a:xfrm>
          <a:prstGeom prst="rect">
            <a:avLst/>
          </a:prstGeom>
          <a:noFill/>
        </p:spPr>
        <p:txBody>
          <a:bodyPr wrap="square" lIns="80147" tIns="40074" rIns="80147" bIns="40074" rtlCol="0">
            <a:spAutoFit/>
          </a:bodyPr>
          <a:lstStyle/>
          <a:p>
            <a:pPr algn="ctr"/>
            <a:r>
              <a:rPr lang="zh-CN" altLang="en-US" sz="1200" dirty="0">
                <a:latin typeface="微软雅黑" panose="020B0503020204020204" pitchFamily="34" charset="-122"/>
                <a:ea typeface="微软雅黑" panose="020B0503020204020204" pitchFamily="34" charset="-122"/>
              </a:rPr>
              <a:t>全球高校留学人数，</a:t>
            </a:r>
            <a:r>
              <a:rPr lang="en-US" altLang="zh-CN" sz="1200" dirty="0">
                <a:latin typeface="微软雅黑" panose="020B0503020204020204" pitchFamily="34" charset="-122"/>
                <a:ea typeface="微软雅黑" panose="020B0503020204020204" pitchFamily="34" charset="-122"/>
              </a:rPr>
              <a:t>1975-2008</a:t>
            </a:r>
            <a:r>
              <a:rPr lang="zh-CN" altLang="en-US" sz="1200" dirty="0">
                <a:latin typeface="微软雅黑" panose="020B0503020204020204" pitchFamily="34" charset="-122"/>
                <a:ea typeface="微软雅黑" panose="020B0503020204020204" pitchFamily="34" charset="-122"/>
              </a:rPr>
              <a:t>，百万        来源：</a:t>
            </a:r>
            <a:r>
              <a:rPr lang="en-US" altLang="zh-CN" sz="1200" dirty="0">
                <a:latin typeface="微软雅黑" panose="020B0503020204020204" pitchFamily="34" charset="-122"/>
                <a:ea typeface="微软雅黑" panose="020B0503020204020204" pitchFamily="34" charset="-122"/>
              </a:rPr>
              <a:t>OECD, 2010, P313</a:t>
            </a:r>
            <a:endParaRPr lang="en-US" altLang="zh-CN" sz="1200" dirty="0">
              <a:latin typeface="微软雅黑" panose="020B0503020204020204" pitchFamily="34" charset="-122"/>
              <a:ea typeface="微软雅黑" panose="020B0503020204020204" pitchFamily="34" charset="-122"/>
            </a:endParaRPr>
          </a:p>
        </p:txBody>
      </p:sp>
      <p:pic>
        <p:nvPicPr>
          <p:cNvPr id="11" name="Picture 14" descr="International Branch Campuses"/>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939" t="4171" r="1104" b="5568"/>
          <a:stretch>
            <a:fillRect/>
          </a:stretch>
        </p:blipFill>
        <p:spPr bwMode="auto">
          <a:xfrm>
            <a:off x="2909488" y="3244186"/>
            <a:ext cx="5788006" cy="2975262"/>
          </a:xfrm>
          <a:prstGeom prst="rect">
            <a:avLst/>
          </a:prstGeom>
          <a:noFill/>
          <a:extLst>
            <a:ext uri="{909E8E84-426E-40DD-AFC4-6F175D3DCCD1}">
              <a14:hiddenFill xmlns:a14="http://schemas.microsoft.com/office/drawing/2010/main">
                <a:solidFill>
                  <a:srgbClr val="FFFFFF"/>
                </a:solidFill>
              </a14:hiddenFill>
            </a:ext>
          </a:extLst>
        </p:spPr>
      </p:pic>
      <p:sp>
        <p:nvSpPr>
          <p:cNvPr id="12" name="内容占位符 2"/>
          <p:cNvSpPr>
            <a:spLocks noGrp="1"/>
          </p:cNvSpPr>
          <p:nvPr>
            <p:ph idx="1"/>
          </p:nvPr>
        </p:nvSpPr>
        <p:spPr>
          <a:xfrm>
            <a:off x="1024605" y="2996952"/>
            <a:ext cx="2586131" cy="1122189"/>
          </a:xfrm>
        </p:spPr>
        <p:txBody>
          <a:bodyPr lIns="80147" tIns="40074" rIns="80147" bIns="40074">
            <a:noAutofit/>
          </a:bodyPr>
          <a:lstStyle/>
          <a:p>
            <a:pPr marL="0" indent="0">
              <a:lnSpc>
                <a:spcPct val="120000"/>
              </a:lnSpc>
              <a:spcBef>
                <a:spcPts val="0"/>
              </a:spcBef>
              <a:buSzPct val="100000"/>
              <a:buNone/>
            </a:pPr>
            <a:r>
              <a:rPr lang="zh-CN" altLang="en-US" sz="1800" b="1" dirty="0">
                <a:solidFill>
                  <a:srgbClr val="C00000"/>
                </a:solidFill>
                <a:latin typeface="微软雅黑" panose="020B0503020204020204" pitchFamily="34" charset="-122"/>
                <a:ea typeface="微软雅黑" panose="020B0503020204020204" pitchFamily="34" charset="-122"/>
              </a:rPr>
              <a:t>全球国际分校总数</a:t>
            </a:r>
            <a:endParaRPr lang="en-US" altLang="zh-CN" sz="1800" b="1" dirty="0">
              <a:solidFill>
                <a:srgbClr val="C00000"/>
              </a:solidFill>
              <a:latin typeface="微软雅黑" panose="020B0503020204020204" pitchFamily="34" charset="-122"/>
              <a:ea typeface="微软雅黑" panose="020B0503020204020204" pitchFamily="34" charset="-122"/>
            </a:endParaRPr>
          </a:p>
          <a:p>
            <a:pPr marL="0" indent="0">
              <a:lnSpc>
                <a:spcPct val="120000"/>
              </a:lnSpc>
              <a:spcBef>
                <a:spcPts val="0"/>
              </a:spcBef>
              <a:buSzPct val="100000"/>
              <a:buNone/>
            </a:pPr>
            <a:r>
              <a:rPr lang="zh-CN" altLang="en-US" sz="1800" b="1" dirty="0">
                <a:solidFill>
                  <a:srgbClr val="C00000"/>
                </a:solidFill>
                <a:latin typeface="微软雅黑" panose="020B0503020204020204" pitchFamily="34" charset="-122"/>
                <a:ea typeface="微软雅黑" panose="020B0503020204020204" pitchFamily="34" charset="-122"/>
              </a:rPr>
              <a:t>从</a:t>
            </a:r>
            <a:r>
              <a:rPr lang="en-US" altLang="zh-CN" sz="1800" b="1" dirty="0">
                <a:solidFill>
                  <a:srgbClr val="C00000"/>
                </a:solidFill>
                <a:latin typeface="微软雅黑" panose="020B0503020204020204" pitchFamily="34" charset="-122"/>
                <a:ea typeface="微软雅黑" panose="020B0503020204020204" pitchFamily="34" charset="-122"/>
              </a:rPr>
              <a:t>1999</a:t>
            </a:r>
            <a:r>
              <a:rPr lang="zh-CN" altLang="en-US" sz="1800" b="1" dirty="0">
                <a:solidFill>
                  <a:srgbClr val="C00000"/>
                </a:solidFill>
                <a:latin typeface="微软雅黑" panose="020B0503020204020204" pitchFamily="34" charset="-122"/>
                <a:ea typeface="微软雅黑" panose="020B0503020204020204" pitchFamily="34" charset="-122"/>
              </a:rPr>
              <a:t>年的</a:t>
            </a:r>
            <a:r>
              <a:rPr lang="en-US" altLang="zh-CN" sz="1800" b="1" dirty="0">
                <a:solidFill>
                  <a:srgbClr val="C00000"/>
                </a:solidFill>
                <a:latin typeface="微软雅黑" panose="020B0503020204020204" pitchFamily="34" charset="-122"/>
                <a:ea typeface="微软雅黑" panose="020B0503020204020204" pitchFamily="34" charset="-122"/>
              </a:rPr>
              <a:t>35</a:t>
            </a:r>
            <a:r>
              <a:rPr lang="zh-CN" altLang="en-US" sz="1800" b="1" dirty="0">
                <a:solidFill>
                  <a:srgbClr val="C00000"/>
                </a:solidFill>
                <a:latin typeface="微软雅黑" panose="020B0503020204020204" pitchFamily="34" charset="-122"/>
                <a:ea typeface="微软雅黑" panose="020B0503020204020204" pitchFamily="34" charset="-122"/>
              </a:rPr>
              <a:t>个</a:t>
            </a:r>
            <a:endParaRPr lang="en-US" altLang="zh-CN" sz="1800" b="1" dirty="0">
              <a:solidFill>
                <a:srgbClr val="C00000"/>
              </a:solidFill>
              <a:latin typeface="微软雅黑" panose="020B0503020204020204" pitchFamily="34" charset="-122"/>
              <a:ea typeface="微软雅黑" panose="020B0503020204020204" pitchFamily="34" charset="-122"/>
            </a:endParaRPr>
          </a:p>
          <a:p>
            <a:pPr marL="0" indent="0">
              <a:lnSpc>
                <a:spcPct val="120000"/>
              </a:lnSpc>
              <a:spcBef>
                <a:spcPts val="0"/>
              </a:spcBef>
              <a:buSzPct val="100000"/>
              <a:buNone/>
            </a:pPr>
            <a:r>
              <a:rPr lang="zh-CN" altLang="en-US" sz="1800" b="1" dirty="0">
                <a:solidFill>
                  <a:srgbClr val="C00000"/>
                </a:solidFill>
                <a:latin typeface="微软雅黑" panose="020B0503020204020204" pitchFamily="34" charset="-122"/>
                <a:ea typeface="微软雅黑" panose="020B0503020204020204" pitchFamily="34" charset="-122"/>
              </a:rPr>
              <a:t>增加到</a:t>
            </a:r>
            <a:r>
              <a:rPr lang="en-US" altLang="zh-CN" sz="1800" b="1" dirty="0">
                <a:solidFill>
                  <a:srgbClr val="C00000"/>
                </a:solidFill>
                <a:latin typeface="微软雅黑" panose="020B0503020204020204" pitchFamily="34" charset="-122"/>
                <a:ea typeface="微软雅黑" panose="020B0503020204020204" pitchFamily="34" charset="-122"/>
              </a:rPr>
              <a:t>2015</a:t>
            </a:r>
            <a:r>
              <a:rPr lang="zh-CN" altLang="en-US" sz="1800" b="1" dirty="0">
                <a:solidFill>
                  <a:srgbClr val="C00000"/>
                </a:solidFill>
                <a:latin typeface="微软雅黑" panose="020B0503020204020204" pitchFamily="34" charset="-122"/>
                <a:ea typeface="微软雅黑" panose="020B0503020204020204" pitchFamily="34" charset="-122"/>
              </a:rPr>
              <a:t>年的</a:t>
            </a:r>
            <a:r>
              <a:rPr lang="en-US" altLang="zh-CN" sz="1800" b="1" dirty="0">
                <a:solidFill>
                  <a:srgbClr val="C00000"/>
                </a:solidFill>
                <a:latin typeface="微软雅黑" panose="020B0503020204020204" pitchFamily="34" charset="-122"/>
                <a:ea typeface="微软雅黑" panose="020B0503020204020204" pitchFamily="34" charset="-122"/>
              </a:rPr>
              <a:t>282</a:t>
            </a:r>
            <a:r>
              <a:rPr lang="zh-CN" altLang="en-US" sz="1800" b="1" dirty="0">
                <a:solidFill>
                  <a:srgbClr val="C00000"/>
                </a:solidFill>
                <a:latin typeface="微软雅黑" panose="020B0503020204020204" pitchFamily="34" charset="-122"/>
                <a:ea typeface="微软雅黑" panose="020B0503020204020204" pitchFamily="34" charset="-122"/>
              </a:rPr>
              <a:t>个</a:t>
            </a:r>
            <a:endParaRPr lang="zh-CN" altLang="en-US" sz="1800" dirty="0">
              <a:latin typeface="微软雅黑" panose="020B0503020204020204" pitchFamily="34" charset="-122"/>
              <a:ea typeface="微软雅黑" panose="020B0503020204020204" pitchFamily="34" charset="-122"/>
            </a:endParaRPr>
          </a:p>
        </p:txBody>
      </p:sp>
      <p:sp>
        <p:nvSpPr>
          <p:cNvPr id="13" name="矩形 12"/>
          <p:cNvSpPr/>
          <p:nvPr/>
        </p:nvSpPr>
        <p:spPr>
          <a:xfrm>
            <a:off x="2909488" y="6219449"/>
            <a:ext cx="5788006" cy="265597"/>
          </a:xfrm>
          <a:prstGeom prst="rect">
            <a:avLst/>
          </a:prstGeom>
        </p:spPr>
        <p:txBody>
          <a:bodyPr wrap="square" lIns="80147" tIns="40074" rIns="80147" bIns="40074">
            <a:spAutoFit/>
          </a:bodyPr>
          <a:lstStyle/>
          <a:p>
            <a:pPr algn="ct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年国际校区分布（</a:t>
            </a:r>
            <a:r>
              <a:rPr lang="en-US" altLang="zh-CN" sz="1200" dirty="0">
                <a:latin typeface="微软雅黑" panose="020B0503020204020204" pitchFamily="34" charset="-122"/>
                <a:ea typeface="微软雅黑" panose="020B0503020204020204" pitchFamily="34" charset="-122"/>
              </a:rPr>
              <a:t>162</a:t>
            </a:r>
            <a:r>
              <a:rPr lang="zh-CN" altLang="en-US" sz="1200" dirty="0">
                <a:latin typeface="微软雅黑" panose="020B0503020204020204" pitchFamily="34" charset="-122"/>
                <a:ea typeface="微软雅黑" panose="020B0503020204020204" pitchFamily="34" charset="-122"/>
              </a:rPr>
              <a:t>个）         来源：</a:t>
            </a:r>
            <a:r>
              <a:rPr lang="en-US" altLang="zh-CN" sz="1200" dirty="0">
                <a:latin typeface="微软雅黑" panose="020B0503020204020204" pitchFamily="34" charset="-122"/>
                <a:ea typeface="微软雅黑" panose="020B0503020204020204" pitchFamily="34" charset="-122"/>
              </a:rPr>
              <a:t> Becker, 2009 </a:t>
            </a:r>
            <a:endParaRPr lang="en-US" altLang="zh-CN" sz="1200" dirty="0">
              <a:latin typeface="微软雅黑" panose="020B0503020204020204" pitchFamily="34" charset="-122"/>
              <a:ea typeface="微软雅黑" panose="020B0503020204020204" pitchFamily="34" charset="-122"/>
            </a:endParaRPr>
          </a:p>
        </p:txBody>
      </p:sp>
      <p:sp>
        <p:nvSpPr>
          <p:cNvPr id="14" name="内容占位符 2"/>
          <p:cNvSpPr txBox="1"/>
          <p:nvPr/>
        </p:nvSpPr>
        <p:spPr>
          <a:xfrm>
            <a:off x="1000677" y="1461430"/>
            <a:ext cx="1908811" cy="791978"/>
          </a:xfrm>
          <a:prstGeom prst="rect">
            <a:avLst/>
          </a:prstGeom>
        </p:spPr>
        <p:txBody>
          <a:bodyPr vert="horz" lIns="91424" tIns="45712" rIns="91424" bIns="45712" rtlCol="0">
            <a:noAutofit/>
          </a:bodyPr>
          <a:lstStyle>
            <a:lvl1pPr marL="391160" indent="-391160" algn="l" defTabSz="104330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1pPr>
            <a:lvl2pPr marL="847725" indent="-325755" algn="l" defTabSz="104330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303655" indent="-260985" algn="l" defTabSz="104330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2562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4696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6829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63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60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3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marL="0" indent="0">
              <a:lnSpc>
                <a:spcPct val="120000"/>
              </a:lnSpc>
              <a:spcBef>
                <a:spcPts val="0"/>
              </a:spcBef>
              <a:buSzPct val="100000"/>
              <a:buNone/>
            </a:pPr>
            <a:r>
              <a:rPr lang="zh-CN" altLang="en-US" sz="1800" b="1" dirty="0">
                <a:solidFill>
                  <a:srgbClr val="C00000"/>
                </a:solidFill>
                <a:latin typeface="微软雅黑" panose="020B0503020204020204" pitchFamily="34" charset="-122"/>
                <a:ea typeface="微软雅黑" panose="020B0503020204020204" pitchFamily="34" charset="-122"/>
              </a:rPr>
              <a:t>全球留学人数</a:t>
            </a:r>
            <a:endParaRPr lang="en-US" altLang="zh-CN" sz="1800" b="1" dirty="0">
              <a:solidFill>
                <a:srgbClr val="C00000"/>
              </a:solidFill>
              <a:latin typeface="微软雅黑" panose="020B0503020204020204" pitchFamily="34" charset="-122"/>
              <a:ea typeface="微软雅黑" panose="020B0503020204020204" pitchFamily="34" charset="-122"/>
            </a:endParaRPr>
          </a:p>
          <a:p>
            <a:pPr marL="0" indent="0">
              <a:lnSpc>
                <a:spcPct val="120000"/>
              </a:lnSpc>
              <a:spcBef>
                <a:spcPts val="0"/>
              </a:spcBef>
              <a:buSzPct val="100000"/>
              <a:buNone/>
            </a:pPr>
            <a:r>
              <a:rPr lang="zh-CN" altLang="en-US" sz="1800" b="1" dirty="0">
                <a:solidFill>
                  <a:srgbClr val="C00000"/>
                </a:solidFill>
                <a:latin typeface="微软雅黑" panose="020B0503020204020204" pitchFamily="34" charset="-122"/>
                <a:ea typeface="微软雅黑" panose="020B0503020204020204" pitchFamily="34" charset="-122"/>
              </a:rPr>
              <a:t>年均增长率</a:t>
            </a:r>
            <a:r>
              <a:rPr lang="en-US" altLang="zh-CN" sz="1800" b="1" dirty="0">
                <a:solidFill>
                  <a:srgbClr val="C00000"/>
                </a:solidFill>
                <a:latin typeface="微软雅黑" panose="020B0503020204020204" pitchFamily="34" charset="-122"/>
                <a:ea typeface="微软雅黑" panose="020B0503020204020204" pitchFamily="34" charset="-122"/>
              </a:rPr>
              <a:t>9%</a:t>
            </a:r>
            <a:endParaRPr lang="zh-CN" altLang="en-US" sz="18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76552" y="476672"/>
            <a:ext cx="7171730" cy="792088"/>
          </a:xfrm>
        </p:spPr>
        <p:txBody>
          <a:bodyPr>
            <a:noAutofit/>
          </a:bodyPr>
          <a:lstStyle/>
          <a:p>
            <a:pPr marL="342900" indent="-342900" fontAlgn="b">
              <a:spcBef>
                <a:spcPct val="20000"/>
              </a:spcBef>
              <a:buClr>
                <a:schemeClr val="accent2"/>
              </a:buClr>
              <a:buSzPct val="75000"/>
              <a:buFont typeface="Wingdings" panose="05000000000000000000" pitchFamily="2" charset="2"/>
              <a:buNone/>
            </a:pPr>
            <a:r>
              <a:rPr lang="zh-CN" altLang="en-US" sz="2800" b="1" dirty="0" smtClean="0">
                <a:solidFill>
                  <a:srgbClr val="FF0000"/>
                </a:solidFill>
                <a:ea typeface="新宋体" panose="02010609030101010101" pitchFamily="49" charset="-122"/>
              </a:rPr>
              <a:t>历史悠久，不断发展的大学校园</a:t>
            </a:r>
            <a:endParaRPr lang="en-US" altLang="zh-CN" sz="2800" b="1" dirty="0" smtClean="0">
              <a:solidFill>
                <a:srgbClr val="FF0000"/>
              </a:solidFill>
              <a:ea typeface="新宋体" panose="02010609030101010101" pitchFamily="49" charset="-122"/>
            </a:endParaRPr>
          </a:p>
          <a:p>
            <a:pPr fontAlgn="b">
              <a:lnSpc>
                <a:spcPct val="120000"/>
              </a:lnSpc>
            </a:pPr>
            <a:r>
              <a:rPr lang="zh-CN" altLang="en-US" sz="1800" dirty="0" smtClean="0">
                <a:latin typeface="宋体" panose="02010600030101010101" pitchFamily="2" charset="-122"/>
                <a:ea typeface="宋体" panose="02010600030101010101" pitchFamily="2" charset="-122"/>
              </a:rPr>
              <a:t>    </a:t>
            </a:r>
            <a:r>
              <a:rPr lang="zh-CN" altLang="en-US" sz="1800" dirty="0">
                <a:latin typeface="微软雅黑" panose="020B0503020204020204" pitchFamily="34" charset="-122"/>
                <a:ea typeface="微软雅黑" panose="020B0503020204020204" pitchFamily="34" charset="-122"/>
              </a:rPr>
              <a:t>许多历史悠久规模较大的高等学府，如英国的牛津大学、中国的清华大学等都是随着城市社会经济和高等教育的发展而壮大的。</a:t>
            </a:r>
            <a:endParaRPr lang="zh-CN" altLang="en-US" sz="1800" dirty="0">
              <a:latin typeface="微软雅黑" panose="020B0503020204020204" pitchFamily="34" charset="-122"/>
              <a:ea typeface="微软雅黑" panose="020B0503020204020204" pitchFamily="34" charset="-122"/>
            </a:endParaRPr>
          </a:p>
          <a:p>
            <a:pPr>
              <a:lnSpc>
                <a:spcPct val="120000"/>
              </a:lnSpc>
            </a:pPr>
            <a:endParaRPr lang="zh-CN" altLang="en-US" sz="1800" dirty="0">
              <a:latin typeface="微软雅黑" panose="020B0503020204020204" pitchFamily="34" charset="-122"/>
              <a:ea typeface="微软雅黑" panose="020B0503020204020204" pitchFamily="34" charset="-122"/>
            </a:endParaRPr>
          </a:p>
        </p:txBody>
      </p:sp>
      <p:grpSp>
        <p:nvGrpSpPr>
          <p:cNvPr id="5" name="Group 4"/>
          <p:cNvGrpSpPr/>
          <p:nvPr/>
        </p:nvGrpSpPr>
        <p:grpSpPr bwMode="auto">
          <a:xfrm>
            <a:off x="214282" y="2285992"/>
            <a:ext cx="4358798" cy="3522668"/>
            <a:chOff x="260" y="658"/>
            <a:chExt cx="2439" cy="2023"/>
          </a:xfrm>
        </p:grpSpPr>
        <p:pic>
          <p:nvPicPr>
            <p:cNvPr id="6" name="Picture 5" descr="Oxford-1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94" y="658"/>
              <a:ext cx="2405" cy="180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a:spLocks noChangeArrowheads="1"/>
            </p:cNvSpPr>
            <p:nvPr/>
          </p:nvSpPr>
          <p:spPr bwMode="auto">
            <a:xfrm>
              <a:off x="260" y="2489"/>
              <a:ext cx="12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b="0"/>
                <a:t>牛津大学校园局部鸟瞰</a:t>
              </a:r>
              <a:endParaRPr lang="zh-CN" altLang="en-US" sz="1400" b="0"/>
            </a:p>
          </p:txBody>
        </p:sp>
      </p:grpSp>
      <p:grpSp>
        <p:nvGrpSpPr>
          <p:cNvPr id="8" name="Group 7"/>
          <p:cNvGrpSpPr/>
          <p:nvPr/>
        </p:nvGrpSpPr>
        <p:grpSpPr bwMode="auto">
          <a:xfrm>
            <a:off x="4786314" y="2285992"/>
            <a:ext cx="4143404" cy="3571900"/>
            <a:chOff x="250" y="2971"/>
            <a:chExt cx="2450" cy="2023"/>
          </a:xfrm>
        </p:grpSpPr>
        <p:pic>
          <p:nvPicPr>
            <p:cNvPr id="9" name="Picture 8" descr="Oxford-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 y="2971"/>
              <a:ext cx="2405" cy="180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a:spLocks noChangeArrowheads="1"/>
            </p:cNvSpPr>
            <p:nvPr/>
          </p:nvSpPr>
          <p:spPr bwMode="auto">
            <a:xfrm>
              <a:off x="250" y="4802"/>
              <a:ext cx="14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b="0"/>
                <a:t>牛津大学古老的围合式建筑</a:t>
              </a:r>
              <a:endParaRPr lang="zh-CN" altLang="en-US" sz="1400" b="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616" y="404664"/>
            <a:ext cx="8486592" cy="737867"/>
          </a:xfrm>
        </p:spPr>
        <p:txBody>
          <a:bodyPr lIns="80147" tIns="40074" rIns="80147" bIns="40074">
            <a:noAutofit/>
          </a:bodyPr>
          <a:lstStyle/>
          <a:p>
            <a:pPr marL="501015" indent="-501015">
              <a:buFont typeface="Wingdings" panose="05000000000000000000" pitchFamily="2" charset="2"/>
              <a:buChar char="n"/>
            </a:pPr>
            <a:r>
              <a:rPr lang="zh-CN" altLang="en-US" sz="2800" b="1" dirty="0">
                <a:solidFill>
                  <a:srgbClr val="C00000"/>
                </a:solidFill>
                <a:latin typeface="微软雅黑" panose="020B0503020204020204" pitchFamily="34" charset="-122"/>
                <a:ea typeface="微软雅黑" panose="020B0503020204020204" pitchFamily="34" charset="-122"/>
              </a:rPr>
              <a:t>多元化的大学组织</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914400" y="1340768"/>
            <a:ext cx="8229600" cy="4525963"/>
          </a:xfrm>
        </p:spPr>
        <p:txBody>
          <a:bodyPr lIns="80147" tIns="40074" rIns="80147" bIns="40074">
            <a:noAutofit/>
          </a:bodyPr>
          <a:lstStyle/>
          <a:p>
            <a:pPr>
              <a:lnSpc>
                <a:spcPct val="150000"/>
              </a:lnSpc>
              <a:spcBef>
                <a:spcPts val="0"/>
              </a:spcBef>
              <a:buSzPct val="100000"/>
            </a:pPr>
            <a:r>
              <a:rPr lang="zh-CN" altLang="en-US" sz="2100" b="1" dirty="0">
                <a:solidFill>
                  <a:srgbClr val="C00000"/>
                </a:solidFill>
                <a:latin typeface="微软雅黑" panose="020B0503020204020204" pitchFamily="34" charset="-122"/>
                <a:ea typeface="微软雅黑" panose="020B0503020204020204" pitchFamily="34" charset="-122"/>
              </a:rPr>
              <a:t>虚拟大学 </a:t>
            </a:r>
            <a:r>
              <a:rPr lang="en-US" altLang="zh-CN" sz="2100" b="1" dirty="0">
                <a:solidFill>
                  <a:srgbClr val="C00000"/>
                </a:solidFill>
                <a:latin typeface="微软雅黑" panose="020B0503020204020204" pitchFamily="34" charset="-122"/>
                <a:ea typeface="微软雅黑" panose="020B0503020204020204" pitchFamily="34" charset="-122"/>
              </a:rPr>
              <a:t>Virtual University</a:t>
            </a:r>
            <a:endParaRPr lang="en-US" altLang="zh-CN" sz="2100" b="1" dirty="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buSzPct val="100000"/>
            </a:pPr>
            <a:endParaRPr lang="en-US" altLang="zh-CN" sz="700" b="1" dirty="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solidFill>
                  <a:srgbClr val="C00000"/>
                </a:solidFill>
                <a:latin typeface="微软雅黑" panose="020B0503020204020204" pitchFamily="34" charset="-122"/>
                <a:ea typeface="微软雅黑" panose="020B0503020204020204" pitchFamily="34" charset="-122"/>
              </a:rPr>
              <a:t>特许经营大学 </a:t>
            </a:r>
            <a:r>
              <a:rPr lang="en-US" altLang="zh-CN" sz="2100" b="1" dirty="0">
                <a:solidFill>
                  <a:srgbClr val="C00000"/>
                </a:solidFill>
                <a:latin typeface="微软雅黑" panose="020B0503020204020204" pitchFamily="34" charset="-122"/>
                <a:ea typeface="微软雅黑" panose="020B0503020204020204" pitchFamily="34" charset="-122"/>
              </a:rPr>
              <a:t>Franchise University</a:t>
            </a:r>
            <a:endParaRPr lang="en-US" altLang="zh-CN" sz="2100" b="1" dirty="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solidFill>
                  <a:srgbClr val="C00000"/>
                </a:solidFill>
                <a:latin typeface="微软雅黑" panose="020B0503020204020204" pitchFamily="34" charset="-122"/>
                <a:ea typeface="微软雅黑" panose="020B0503020204020204" pitchFamily="34" charset="-122"/>
              </a:rPr>
              <a:t>企业大学 </a:t>
            </a:r>
            <a:r>
              <a:rPr lang="en-US" altLang="zh-CN" sz="2100" b="1" dirty="0">
                <a:solidFill>
                  <a:srgbClr val="C00000"/>
                </a:solidFill>
                <a:latin typeface="微软雅黑" panose="020B0503020204020204" pitchFamily="34" charset="-122"/>
                <a:ea typeface="微软雅黑" panose="020B0503020204020204" pitchFamily="34" charset="-122"/>
              </a:rPr>
              <a:t>Corporate University</a:t>
            </a:r>
            <a:endParaRPr lang="en-US" altLang="zh-CN" sz="2100" b="1" dirty="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1600" dirty="0">
                <a:latin typeface="微软雅黑" panose="020B0503020204020204" pitchFamily="34" charset="-122"/>
                <a:ea typeface="微软雅黑" panose="020B0503020204020204" pitchFamily="34" charset="-122"/>
              </a:rPr>
              <a:t>实体校园，</a:t>
            </a:r>
            <a:r>
              <a:rPr lang="en-US" altLang="zh-CN" sz="1600" dirty="0">
                <a:latin typeface="微软雅黑" panose="020B0503020204020204" pitchFamily="34" charset="-122"/>
                <a:ea typeface="微软雅黑" panose="020B0503020204020204" pitchFamily="34" charset="-122"/>
              </a:rPr>
              <a:t>Disney, Toyota, and Motorola</a:t>
            </a:r>
            <a:endParaRPr lang="en-US" altLang="zh-CN" sz="1600"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1600" dirty="0">
                <a:latin typeface="微软雅黑" panose="020B0503020204020204" pitchFamily="34" charset="-122"/>
                <a:ea typeface="微软雅黑" panose="020B0503020204020204" pitchFamily="34" charset="-122"/>
              </a:rPr>
              <a:t>虚拟校园，</a:t>
            </a:r>
            <a:r>
              <a:rPr lang="en-US" altLang="zh-CN" sz="1600" dirty="0">
                <a:latin typeface="微软雅黑" panose="020B0503020204020204" pitchFamily="34" charset="-122"/>
                <a:ea typeface="微软雅黑" panose="020B0503020204020204" pitchFamily="34" charset="-122"/>
              </a:rPr>
              <a:t>IBM and Dow Chemical</a:t>
            </a:r>
            <a:endParaRPr lang="en-US" altLang="zh-CN" sz="1600"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1600" dirty="0">
                <a:latin typeface="微软雅黑" panose="020B0503020204020204" pitchFamily="34" charset="-122"/>
                <a:ea typeface="微软雅黑" panose="020B0503020204020204" pitchFamily="34" charset="-122"/>
              </a:rPr>
              <a:t>委托培养，</a:t>
            </a:r>
            <a:r>
              <a:rPr lang="en-US" altLang="zh-CN" sz="1600" dirty="0">
                <a:latin typeface="微软雅黑" panose="020B0503020204020204" pitchFamily="34" charset="-122"/>
                <a:ea typeface="微软雅黑" panose="020B0503020204020204" pitchFamily="34" charset="-122"/>
              </a:rPr>
              <a:t>Bell Atlantic, United HealthCare, and United Technologies</a:t>
            </a:r>
            <a:endParaRPr lang="en-US" altLang="zh-CN" sz="1600" dirty="0">
              <a:latin typeface="微软雅黑" panose="020B0503020204020204" pitchFamily="34" charset="-122"/>
              <a:ea typeface="微软雅黑" panose="020B0503020204020204" pitchFamily="34" charset="-122"/>
            </a:endParaRPr>
          </a:p>
          <a:p>
            <a:pPr>
              <a:lnSpc>
                <a:spcPct val="150000"/>
              </a:lnSpc>
              <a:spcBef>
                <a:spcPts val="0"/>
              </a:spcBef>
              <a:buSzPct val="100000"/>
            </a:pPr>
            <a:endParaRPr lang="en-US" altLang="zh-CN" sz="700"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solidFill>
                  <a:srgbClr val="C00000"/>
                </a:solidFill>
                <a:latin typeface="微软雅黑" panose="020B0503020204020204" pitchFamily="34" charset="-122"/>
                <a:ea typeface="微软雅黑" panose="020B0503020204020204" pitchFamily="34" charset="-122"/>
              </a:rPr>
              <a:t>移动大学 </a:t>
            </a:r>
            <a:r>
              <a:rPr lang="en-US" altLang="zh-CN" sz="2100" b="1" dirty="0">
                <a:solidFill>
                  <a:srgbClr val="C00000"/>
                </a:solidFill>
                <a:latin typeface="微软雅黑" panose="020B0503020204020204" pitchFamily="34" charset="-122"/>
                <a:ea typeface="微软雅黑" panose="020B0503020204020204" pitchFamily="34" charset="-122"/>
              </a:rPr>
              <a:t>Mobile University</a:t>
            </a:r>
            <a:endParaRPr lang="en-US" altLang="zh-CN" sz="2100" b="1" dirty="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buSzPct val="100000"/>
            </a:pPr>
            <a:endParaRPr lang="en-US" altLang="zh-CN" sz="800" b="1" dirty="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solidFill>
                  <a:srgbClr val="C00000"/>
                </a:solidFill>
                <a:latin typeface="微软雅黑" panose="020B0503020204020204" pitchFamily="34" charset="-122"/>
                <a:ea typeface="微软雅黑" panose="020B0503020204020204" pitchFamily="34" charset="-122"/>
              </a:rPr>
              <a:t>学术经纪人 </a:t>
            </a:r>
            <a:r>
              <a:rPr lang="en-US" altLang="zh-CN" sz="2100" b="1" dirty="0">
                <a:solidFill>
                  <a:srgbClr val="C00000"/>
                </a:solidFill>
                <a:latin typeface="微软雅黑" panose="020B0503020204020204" pitchFamily="34" charset="-122"/>
                <a:ea typeface="微软雅黑" panose="020B0503020204020204" pitchFamily="34" charset="-122"/>
              </a:rPr>
              <a:t>Academic Brokers</a:t>
            </a:r>
            <a:endParaRPr lang="en-US" altLang="zh-CN" sz="2100" b="1" dirty="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buSzPct val="100000"/>
            </a:pPr>
            <a:endParaRPr lang="en-US" altLang="zh-CN" sz="21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616" y="332656"/>
            <a:ext cx="8486592" cy="737867"/>
          </a:xfrm>
        </p:spPr>
        <p:txBody>
          <a:bodyPr lIns="80147" tIns="40074" rIns="80147" bIns="40074">
            <a:no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大学经费多元化</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15" name="内容占位符 2"/>
          <p:cNvSpPr txBox="1"/>
          <p:nvPr/>
        </p:nvSpPr>
        <p:spPr>
          <a:xfrm>
            <a:off x="755576" y="1254218"/>
            <a:ext cx="8229600" cy="4525963"/>
          </a:xfrm>
          <a:prstGeom prst="rect">
            <a:avLst/>
          </a:prstGeom>
        </p:spPr>
        <p:txBody>
          <a:bodyPr vert="horz" lIns="91424" tIns="45712" rIns="91424" bIns="45712" rtlCol="0">
            <a:noAutofit/>
          </a:bodyPr>
          <a:lstStyle>
            <a:lvl1pPr marL="391160" indent="-391160" algn="l" defTabSz="104330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1pPr>
            <a:lvl2pPr marL="847725" indent="-325755" algn="l" defTabSz="104330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303655" indent="-260985" algn="l" defTabSz="104330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2562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4696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6829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63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60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3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a:lnSpc>
                <a:spcPct val="150000"/>
              </a:lnSpc>
              <a:spcBef>
                <a:spcPts val="0"/>
              </a:spcBef>
              <a:buSzPct val="100000"/>
            </a:pPr>
            <a:r>
              <a:rPr lang="zh-CN" altLang="en-US" sz="1800" b="1" dirty="0">
                <a:solidFill>
                  <a:srgbClr val="C00000"/>
                </a:solidFill>
                <a:latin typeface="微软雅黑" panose="020B0503020204020204" pitchFamily="34" charset="-122"/>
                <a:ea typeface="微软雅黑" panose="020B0503020204020204" pitchFamily="34" charset="-122"/>
              </a:rPr>
              <a:t>政府拨款在大学经费来源中的比例降低</a:t>
            </a:r>
            <a:endParaRPr lang="en-US" altLang="zh-CN" sz="1800" b="1" dirty="0">
              <a:latin typeface="微软雅黑" panose="020B0503020204020204" pitchFamily="34" charset="-122"/>
              <a:ea typeface="微软雅黑" panose="020B0503020204020204" pitchFamily="34" charset="-122"/>
            </a:endParaRPr>
          </a:p>
          <a:p>
            <a:pPr marL="0" indent="0">
              <a:lnSpc>
                <a:spcPct val="150000"/>
              </a:lnSpc>
              <a:spcBef>
                <a:spcPts val="0"/>
              </a:spcBef>
              <a:buSzPct val="100000"/>
              <a:buNone/>
            </a:pPr>
            <a:r>
              <a:rPr lang="en-US" altLang="zh-CN" sz="1800" b="1" dirty="0">
                <a:latin typeface="微软雅黑" panose="020B0503020204020204" pitchFamily="34" charset="-122"/>
                <a:ea typeface="微软雅黑" panose="020B0503020204020204" pitchFamily="34" charset="-122"/>
              </a:rPr>
              <a:t>     1996</a:t>
            </a:r>
            <a:r>
              <a:rPr lang="zh-CN" altLang="en-US" sz="1800" b="1" dirty="0">
                <a:latin typeface="微软雅黑" panose="020B0503020204020204" pitchFamily="34" charset="-122"/>
                <a:ea typeface="微软雅黑" panose="020B0503020204020204" pitchFamily="34" charset="-122"/>
              </a:rPr>
              <a:t>年</a:t>
            </a:r>
            <a:r>
              <a:rPr lang="en-US" altLang="zh-CN" sz="1800" b="1" dirty="0">
                <a:latin typeface="微软雅黑" panose="020B0503020204020204" pitchFamily="34" charset="-122"/>
                <a:ea typeface="微软雅黑" panose="020B0503020204020204" pitchFamily="34" charset="-122"/>
              </a:rPr>
              <a:t>80.35%</a:t>
            </a:r>
            <a:r>
              <a:rPr lang="zh-CN" altLang="en-US" sz="1800" b="1" dirty="0">
                <a:latin typeface="微软雅黑" panose="020B0503020204020204" pitchFamily="34" charset="-122"/>
                <a:ea typeface="微软雅黑" panose="020B0503020204020204" pitchFamily="34" charset="-122"/>
              </a:rPr>
              <a:t> → </a:t>
            </a:r>
            <a:r>
              <a:rPr lang="en-US" altLang="zh-CN" sz="1800" b="1" dirty="0">
                <a:latin typeface="微软雅黑" panose="020B0503020204020204" pitchFamily="34" charset="-122"/>
                <a:ea typeface="微软雅黑" panose="020B0503020204020204" pitchFamily="34" charset="-122"/>
              </a:rPr>
              <a:t>2004</a:t>
            </a:r>
            <a:r>
              <a:rPr lang="zh-CN" altLang="en-US" sz="1800" b="1" dirty="0">
                <a:latin typeface="微软雅黑" panose="020B0503020204020204" pitchFamily="34" charset="-122"/>
                <a:ea typeface="微软雅黑" panose="020B0503020204020204" pitchFamily="34" charset="-122"/>
              </a:rPr>
              <a:t>年</a:t>
            </a:r>
            <a:r>
              <a:rPr lang="en-US" altLang="zh-CN" sz="1800" b="1" dirty="0">
                <a:latin typeface="微软雅黑" panose="020B0503020204020204" pitchFamily="34" charset="-122"/>
                <a:ea typeface="微软雅黑" panose="020B0503020204020204" pitchFamily="34" charset="-122"/>
              </a:rPr>
              <a:t>49.56% (Yang, 2010)</a:t>
            </a:r>
            <a:endParaRPr lang="en-US" altLang="zh-CN" sz="1800" b="1" dirty="0">
              <a:latin typeface="微软雅黑" panose="020B0503020204020204" pitchFamily="34" charset="-122"/>
              <a:ea typeface="微软雅黑" panose="020B0503020204020204" pitchFamily="34" charset="-122"/>
            </a:endParaRPr>
          </a:p>
          <a:p>
            <a:pPr marL="0" indent="0">
              <a:lnSpc>
                <a:spcPct val="150000"/>
              </a:lnSpc>
              <a:spcBef>
                <a:spcPts val="0"/>
              </a:spcBef>
              <a:buSzPct val="100000"/>
              <a:buNone/>
            </a:pPr>
            <a:r>
              <a:rPr lang="en-US" altLang="zh-CN" sz="1800" b="1" dirty="0">
                <a:latin typeface="微软雅黑" panose="020B0503020204020204" pitchFamily="34" charset="-122"/>
                <a:ea typeface="微软雅黑" panose="020B0503020204020204" pitchFamily="34" charset="-122"/>
              </a:rPr>
              <a:t>     2005</a:t>
            </a:r>
            <a:r>
              <a:rPr lang="zh-CN" altLang="en-US" sz="1800" b="1" dirty="0">
                <a:latin typeface="微软雅黑" panose="020B0503020204020204" pitchFamily="34" charset="-122"/>
                <a:ea typeface="微软雅黑" panose="020B0503020204020204" pitchFamily="34" charset="-122"/>
              </a:rPr>
              <a:t>年至今，</a:t>
            </a:r>
            <a:r>
              <a:rPr lang="en-US" altLang="zh-CN" sz="1800" b="1" dirty="0">
                <a:latin typeface="微软雅黑" panose="020B0503020204020204" pitchFamily="34" charset="-122"/>
                <a:ea typeface="微软雅黑" panose="020B0503020204020204" pitchFamily="34" charset="-122"/>
              </a:rPr>
              <a:t>60%</a:t>
            </a:r>
            <a:r>
              <a:rPr lang="zh-CN" altLang="en-US" sz="1800" b="1" dirty="0">
                <a:latin typeface="微软雅黑" panose="020B0503020204020204" pitchFamily="34" charset="-122"/>
                <a:ea typeface="微软雅黑" panose="020B0503020204020204" pitchFamily="34" charset="-122"/>
              </a:rPr>
              <a:t>政府，</a:t>
            </a:r>
            <a:r>
              <a:rPr lang="en-US" altLang="zh-CN" sz="1800" b="1" dirty="0">
                <a:latin typeface="微软雅黑" panose="020B0503020204020204" pitchFamily="34" charset="-122"/>
                <a:ea typeface="微软雅黑" panose="020B0503020204020204" pitchFamily="34" charset="-122"/>
              </a:rPr>
              <a:t>30%</a:t>
            </a:r>
            <a:r>
              <a:rPr lang="zh-CN" altLang="en-US" sz="1800" b="1" dirty="0">
                <a:latin typeface="微软雅黑" panose="020B0503020204020204" pitchFamily="34" charset="-122"/>
                <a:ea typeface="微软雅黑" panose="020B0503020204020204" pitchFamily="34" charset="-122"/>
              </a:rPr>
              <a:t>企业，</a:t>
            </a:r>
            <a:r>
              <a:rPr lang="en-US" altLang="zh-CN" sz="1800" b="1" dirty="0">
                <a:latin typeface="微软雅黑" panose="020B0503020204020204" pitchFamily="34" charset="-122"/>
                <a:ea typeface="微软雅黑" panose="020B0503020204020204" pitchFamily="34" charset="-122"/>
              </a:rPr>
              <a:t>10%</a:t>
            </a:r>
            <a:r>
              <a:rPr lang="zh-CN" altLang="en-US" sz="1800" b="1" dirty="0">
                <a:latin typeface="微软雅黑" panose="020B0503020204020204" pitchFamily="34" charset="-122"/>
                <a:ea typeface="微软雅黑" panose="020B0503020204020204" pitchFamily="34" charset="-122"/>
              </a:rPr>
              <a:t>其它</a:t>
            </a:r>
            <a:endParaRPr lang="en-US" altLang="zh-CN" sz="1800" b="1" dirty="0">
              <a:latin typeface="微软雅黑" panose="020B0503020204020204" pitchFamily="34" charset="-122"/>
              <a:ea typeface="微软雅黑" panose="020B0503020204020204" pitchFamily="34" charset="-122"/>
            </a:endParaRPr>
          </a:p>
          <a:p>
            <a:pPr>
              <a:lnSpc>
                <a:spcPct val="150000"/>
              </a:lnSpc>
              <a:spcBef>
                <a:spcPts val="0"/>
              </a:spcBef>
              <a:buSzPct val="100000"/>
            </a:pPr>
            <a:endParaRPr lang="en-US" altLang="zh-CN" sz="1800" b="1"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15953" y="2602589"/>
            <a:ext cx="7635243" cy="3634768"/>
          </a:xfrm>
          <a:prstGeom prst="rect">
            <a:avLst/>
          </a:prstGeom>
        </p:spPr>
      </p:pic>
      <p:sp>
        <p:nvSpPr>
          <p:cNvPr id="6" name="矩形 5"/>
          <p:cNvSpPr/>
          <p:nvPr/>
        </p:nvSpPr>
        <p:spPr>
          <a:xfrm>
            <a:off x="2047444" y="6219449"/>
            <a:ext cx="5094560" cy="265597"/>
          </a:xfrm>
          <a:prstGeom prst="rect">
            <a:avLst/>
          </a:prstGeom>
        </p:spPr>
        <p:txBody>
          <a:bodyPr wrap="square" lIns="80147" tIns="40074" rIns="80147" bIns="40074">
            <a:spAutoFit/>
          </a:bodyPr>
          <a:lstStyle/>
          <a:p>
            <a:pPr algn="ctr"/>
            <a:r>
              <a:rPr lang="zh-CN" altLang="en-US" sz="1200" dirty="0">
                <a:latin typeface="微软雅黑" panose="020B0503020204020204" pitchFamily="34" charset="-122"/>
                <a:ea typeface="微软雅黑" panose="020B0503020204020204" pitchFamily="34" charset="-122"/>
              </a:rPr>
              <a:t>高等学校科研经费构成    来源：科技部，</a:t>
            </a:r>
            <a:r>
              <a:rPr lang="en-US" altLang="zh-CN" sz="1200" dirty="0">
                <a:latin typeface="微软雅黑" panose="020B0503020204020204" pitchFamily="34" charset="-122"/>
                <a:ea typeface="微软雅黑" panose="020B0503020204020204" pitchFamily="34" charset="-122"/>
              </a:rPr>
              <a:t>2018</a:t>
            </a:r>
            <a:endParaRPr lang="en-US" altLang="zh-CN" sz="1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39950"/>
            <a:ext cx="8486592" cy="737867"/>
          </a:xfrm>
        </p:spPr>
        <p:txBody>
          <a:bodyPr lIns="80147" tIns="40074" rIns="80147" bIns="40074">
            <a:no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rPr>
              <a:t>     大学</a:t>
            </a:r>
            <a:r>
              <a:rPr lang="zh-CN" altLang="en-US" sz="2800" b="1" dirty="0">
                <a:solidFill>
                  <a:srgbClr val="C00000"/>
                </a:solidFill>
                <a:latin typeface="微软雅黑" panose="020B0503020204020204" pitchFamily="34" charset="-122"/>
                <a:ea typeface="微软雅黑" panose="020B0503020204020204" pitchFamily="34" charset="-122"/>
              </a:rPr>
              <a:t>参与国家创新体系</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15" name="内容占位符 2"/>
          <p:cNvSpPr txBox="1"/>
          <p:nvPr/>
        </p:nvSpPr>
        <p:spPr>
          <a:xfrm>
            <a:off x="690477" y="1254673"/>
            <a:ext cx="2144415" cy="4525963"/>
          </a:xfrm>
          <a:prstGeom prst="rect">
            <a:avLst/>
          </a:prstGeom>
        </p:spPr>
        <p:txBody>
          <a:bodyPr vert="horz" lIns="91424" tIns="45712" rIns="91424" bIns="45712" rtlCol="0">
            <a:noAutofit/>
          </a:bodyPr>
          <a:lstStyle>
            <a:lvl1pPr marL="391160" indent="-391160" algn="l" defTabSz="104330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1pPr>
            <a:lvl2pPr marL="847725" indent="-325755" algn="l" defTabSz="104330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303655" indent="-260985" algn="l" defTabSz="104330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2562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4696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6829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63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60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3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a:lnSpc>
                <a:spcPct val="150000"/>
              </a:lnSpc>
              <a:spcBef>
                <a:spcPts val="0"/>
              </a:spcBef>
              <a:buSzPct val="100000"/>
            </a:pPr>
            <a:r>
              <a:rPr lang="zh-CN" altLang="en-US" sz="2100" b="1" dirty="0">
                <a:latin typeface="微软雅黑" panose="020B0503020204020204" pitchFamily="34" charset="-122"/>
                <a:ea typeface="微软雅黑" panose="020B0503020204020204" pitchFamily="34" charset="-122"/>
              </a:rPr>
              <a:t>研究型大学</a:t>
            </a:r>
            <a:endParaRPr lang="en-US" altLang="zh-CN" sz="2100" b="1"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latin typeface="微软雅黑" panose="020B0503020204020204" pitchFamily="34" charset="-122"/>
                <a:ea typeface="微软雅黑" panose="020B0503020204020204" pitchFamily="34" charset="-122"/>
              </a:rPr>
              <a:t>校企合作</a:t>
            </a:r>
            <a:endParaRPr lang="en-US" altLang="zh-CN" sz="2100" b="1"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latin typeface="微软雅黑" panose="020B0503020204020204" pitchFamily="34" charset="-122"/>
                <a:ea typeface="微软雅黑" panose="020B0503020204020204" pitchFamily="34" charset="-122"/>
              </a:rPr>
              <a:t>校办企业</a:t>
            </a:r>
            <a:endParaRPr lang="en-US" altLang="zh-CN" sz="2100" b="1"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latin typeface="微软雅黑" panose="020B0503020204020204" pitchFamily="34" charset="-122"/>
                <a:ea typeface="微软雅黑" panose="020B0503020204020204" pitchFamily="34" charset="-122"/>
              </a:rPr>
              <a:t>大学产业园</a:t>
            </a:r>
            <a:endParaRPr lang="en-US" altLang="zh-CN" sz="2100" b="1" dirty="0">
              <a:latin typeface="微软雅黑" panose="020B0503020204020204" pitchFamily="34" charset="-122"/>
              <a:ea typeface="微软雅黑" panose="020B0503020204020204" pitchFamily="34" charset="-122"/>
            </a:endParaRPr>
          </a:p>
          <a:p>
            <a:pPr>
              <a:lnSpc>
                <a:spcPct val="150000"/>
              </a:lnSpc>
              <a:spcBef>
                <a:spcPts val="0"/>
              </a:spcBef>
              <a:buSzPct val="100000"/>
            </a:pPr>
            <a:endParaRPr lang="en-US" altLang="zh-CN" sz="2100" b="1" dirty="0">
              <a:latin typeface="微软雅黑" panose="020B0503020204020204" pitchFamily="34" charset="-122"/>
              <a:ea typeface="微软雅黑" panose="020B0503020204020204" pitchFamily="34" charset="-122"/>
            </a:endParaRPr>
          </a:p>
        </p:txBody>
      </p:sp>
      <p:pic>
        <p:nvPicPr>
          <p:cNvPr id="7" name="Picture 26" descr="university governance_3副本"/>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853899" y="1404370"/>
            <a:ext cx="5535088" cy="344961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57200" y="5235838"/>
            <a:ext cx="8363443" cy="1435148"/>
          </a:xfrm>
          <a:prstGeom prst="rect">
            <a:avLst/>
          </a:prstGeom>
          <a:noFill/>
        </p:spPr>
        <p:txBody>
          <a:bodyPr wrap="square" lIns="80147" tIns="40074" rIns="80147" bIns="40074" rtlCol="0">
            <a:spAutoFit/>
          </a:bodyPr>
          <a:lstStyle/>
          <a:p>
            <a:pPr>
              <a:lnSpc>
                <a:spcPct val="150000"/>
              </a:lnSpc>
              <a:buSzPct val="100000"/>
            </a:pPr>
            <a:r>
              <a:rPr lang="zh-CN" altLang="en-US" sz="1600" b="1" dirty="0">
                <a:latin typeface="微软雅黑" panose="020B0503020204020204" pitchFamily="34" charset="-122"/>
                <a:ea typeface="微软雅黑" panose="020B0503020204020204" pitchFamily="34" charset="-122"/>
              </a:rPr>
              <a:t>国家中长期科学和技术发展规划纲要（</a:t>
            </a:r>
            <a:r>
              <a:rPr lang="en-US" altLang="zh-CN" sz="1600" b="1" dirty="0">
                <a:latin typeface="微软雅黑" panose="020B0503020204020204" pitchFamily="34" charset="-122"/>
                <a:ea typeface="微软雅黑" panose="020B0503020204020204" pitchFamily="34" charset="-122"/>
              </a:rPr>
              <a:t>2006</a:t>
            </a:r>
            <a:r>
              <a:rPr lang="zh-CN" altLang="en-US" sz="1600" b="1" dirty="0">
                <a:latin typeface="微软雅黑" panose="020B0503020204020204" pitchFamily="34" charset="-122"/>
                <a:ea typeface="微软雅黑" panose="020B0503020204020204" pitchFamily="34" charset="-122"/>
              </a:rPr>
              <a:t>～</a:t>
            </a:r>
            <a:r>
              <a:rPr lang="en-US" altLang="zh-CN" sz="1600" b="1" dirty="0">
                <a:latin typeface="微软雅黑" panose="020B0503020204020204" pitchFamily="34" charset="-122"/>
                <a:ea typeface="微软雅黑" panose="020B0503020204020204" pitchFamily="34" charset="-122"/>
              </a:rPr>
              <a:t>2020</a:t>
            </a:r>
            <a:r>
              <a:rPr lang="zh-CN" altLang="en-US" sz="1600" b="1" dirty="0">
                <a:latin typeface="微软雅黑" panose="020B0503020204020204" pitchFamily="34" charset="-122"/>
                <a:ea typeface="微软雅黑" panose="020B0503020204020204" pitchFamily="34" charset="-122"/>
              </a:rPr>
              <a:t>年）：国家科技创新体系是以政府为主导、充分发挥市场配置资源的基础性作用、各类科技创新主体紧密联系和有效互动的社会系统。</a:t>
            </a:r>
            <a:endParaRPr lang="en-US" altLang="zh-CN" sz="1600" b="1" dirty="0">
              <a:latin typeface="微软雅黑" panose="020B0503020204020204" pitchFamily="34" charset="-122"/>
              <a:ea typeface="微软雅黑" panose="020B0503020204020204" pitchFamily="34" charset="-122"/>
            </a:endParaRPr>
          </a:p>
          <a:p>
            <a:endParaRPr lang="zh-CN" altLang="en-US" sz="1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1276" y="1639546"/>
            <a:ext cx="2810681" cy="2481804"/>
            <a:chOff x="745517" y="1044327"/>
            <a:chExt cx="3286935" cy="2736304"/>
          </a:xfrm>
        </p:grpSpPr>
        <p:sp>
          <p:nvSpPr>
            <p:cNvPr id="2" name="椭圆 1"/>
            <p:cNvSpPr/>
            <p:nvPr/>
          </p:nvSpPr>
          <p:spPr>
            <a:xfrm>
              <a:off x="1044322" y="1980431"/>
              <a:ext cx="1141355" cy="114135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anose="020B0503020204020204" pitchFamily="34" charset="-122"/>
                  <a:ea typeface="微软雅黑" panose="020B0503020204020204" pitchFamily="34" charset="-122"/>
                </a:rPr>
                <a:t>大学</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6" name="椭圆 5"/>
            <p:cNvSpPr/>
            <p:nvPr/>
          </p:nvSpPr>
          <p:spPr>
            <a:xfrm>
              <a:off x="2549161" y="1980431"/>
              <a:ext cx="1141355" cy="114135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anose="020B0503020204020204" pitchFamily="34" charset="-122"/>
                  <a:ea typeface="微软雅黑" panose="020B0503020204020204" pitchFamily="34" charset="-122"/>
                </a:rPr>
                <a:t>企业</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7" name="椭圆 6"/>
            <p:cNvSpPr/>
            <p:nvPr/>
          </p:nvSpPr>
          <p:spPr>
            <a:xfrm>
              <a:off x="745517" y="1044327"/>
              <a:ext cx="3286935" cy="27363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2027345" y="1332360"/>
              <a:ext cx="755848" cy="407206"/>
            </a:xfrm>
            <a:prstGeom prst="rect">
              <a:avLst/>
            </a:prstGeom>
            <a:noFill/>
          </p:spPr>
          <p:txBody>
            <a:bodyPr wrap="none" rtlCol="0">
              <a:spAutoFit/>
            </a:bodyPr>
            <a:lstStyle/>
            <a:p>
              <a:r>
                <a:rPr lang="zh-CN" altLang="en-US" b="1" dirty="0" smtClean="0">
                  <a:latin typeface="微软雅黑" panose="020B0503020204020204" pitchFamily="34" charset="-122"/>
                  <a:ea typeface="微软雅黑" panose="020B0503020204020204" pitchFamily="34" charset="-122"/>
                </a:rPr>
                <a:t>政府</a:t>
              </a:r>
              <a:endParaRPr lang="zh-CN" altLang="en-US" b="1" dirty="0">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472871" y="1724029"/>
            <a:ext cx="2515344" cy="2397321"/>
            <a:chOff x="4410596" y="1713537"/>
            <a:chExt cx="2941555" cy="2643158"/>
          </a:xfrm>
        </p:grpSpPr>
        <p:sp>
          <p:nvSpPr>
            <p:cNvPr id="16" name="等腰三角形 15"/>
            <p:cNvSpPr/>
            <p:nvPr/>
          </p:nvSpPr>
          <p:spPr>
            <a:xfrm>
              <a:off x="4935501" y="2284214"/>
              <a:ext cx="1819735" cy="1568737"/>
            </a:xfrm>
            <a:prstGeom prst="triangl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410596" y="3215340"/>
              <a:ext cx="1141355" cy="114135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anose="020B0503020204020204" pitchFamily="34" charset="-122"/>
                  <a:ea typeface="微软雅黑" panose="020B0503020204020204" pitchFamily="34" charset="-122"/>
                </a:rPr>
                <a:t>大学</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12" name="椭圆 11"/>
            <p:cNvSpPr/>
            <p:nvPr/>
          </p:nvSpPr>
          <p:spPr>
            <a:xfrm>
              <a:off x="6210796" y="3215340"/>
              <a:ext cx="1141355" cy="114135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anose="020B0503020204020204" pitchFamily="34" charset="-122"/>
                  <a:ea typeface="微软雅黑" panose="020B0503020204020204" pitchFamily="34" charset="-122"/>
                </a:rPr>
                <a:t>企业</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15" name="椭圆 14"/>
            <p:cNvSpPr/>
            <p:nvPr/>
          </p:nvSpPr>
          <p:spPr>
            <a:xfrm>
              <a:off x="5274692" y="1713537"/>
              <a:ext cx="1141355" cy="114135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anose="020B0503020204020204" pitchFamily="34" charset="-122"/>
                  <a:ea typeface="微软雅黑" panose="020B0503020204020204" pitchFamily="34" charset="-122"/>
                </a:rPr>
                <a:t>政府</a:t>
              </a:r>
              <a:endParaRPr lang="zh-CN" altLang="en-US" b="1" dirty="0">
                <a:solidFill>
                  <a:schemeClr val="tx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357662" y="1720744"/>
            <a:ext cx="2462981" cy="2400607"/>
            <a:chOff x="7434932" y="2284215"/>
            <a:chExt cx="2664297" cy="2448272"/>
          </a:xfrm>
        </p:grpSpPr>
        <p:sp>
          <p:nvSpPr>
            <p:cNvPr id="20" name="椭圆 19"/>
            <p:cNvSpPr/>
            <p:nvPr/>
          </p:nvSpPr>
          <p:spPr>
            <a:xfrm>
              <a:off x="7434932" y="3209546"/>
              <a:ext cx="1522941" cy="152294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anose="020B0503020204020204" pitchFamily="34" charset="-122"/>
                  <a:ea typeface="微软雅黑" panose="020B0503020204020204" pitchFamily="34" charset="-122"/>
                </a:rPr>
                <a:t>大学</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21" name="椭圆 20"/>
            <p:cNvSpPr/>
            <p:nvPr/>
          </p:nvSpPr>
          <p:spPr>
            <a:xfrm>
              <a:off x="8576289" y="3209547"/>
              <a:ext cx="1522940" cy="15229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anose="020B0503020204020204" pitchFamily="34" charset="-122"/>
                  <a:ea typeface="微软雅黑" panose="020B0503020204020204" pitchFamily="34" charset="-122"/>
                </a:rPr>
                <a:t>企业</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23" name="椭圆 22"/>
            <p:cNvSpPr/>
            <p:nvPr/>
          </p:nvSpPr>
          <p:spPr>
            <a:xfrm>
              <a:off x="8010996" y="2284215"/>
              <a:ext cx="1522940" cy="15229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latin typeface="微软雅黑" panose="020B0503020204020204" pitchFamily="34" charset="-122"/>
                  <a:ea typeface="微软雅黑" panose="020B0503020204020204" pitchFamily="34" charset="-122"/>
                </a:rPr>
                <a:t>政府</a:t>
              </a:r>
              <a:endParaRPr lang="zh-CN" altLang="en-US" b="1" dirty="0">
                <a:solidFill>
                  <a:schemeClr val="tx1"/>
                </a:solidFill>
                <a:latin typeface="微软雅黑" panose="020B0503020204020204" pitchFamily="34" charset="-122"/>
                <a:ea typeface="微软雅黑" panose="020B0503020204020204" pitchFamily="34" charset="-122"/>
              </a:endParaRPr>
            </a:p>
          </p:txBody>
        </p:sp>
      </p:grpSp>
      <p:sp>
        <p:nvSpPr>
          <p:cNvPr id="25" name="矩形 24"/>
          <p:cNvSpPr/>
          <p:nvPr/>
        </p:nvSpPr>
        <p:spPr>
          <a:xfrm>
            <a:off x="3286809" y="6033036"/>
            <a:ext cx="5594903" cy="357930"/>
          </a:xfrm>
          <a:prstGeom prst="rect">
            <a:avLst/>
          </a:prstGeom>
        </p:spPr>
        <p:txBody>
          <a:bodyPr wrap="square" lIns="80147" tIns="40074" rIns="80147" bIns="40074">
            <a:spAutoFit/>
          </a:bodyPr>
          <a:lstStyle/>
          <a:p>
            <a:pPr algn="r"/>
            <a:r>
              <a:rPr lang="zh-CN" altLang="en-US" dirty="0">
                <a:latin typeface="微软雅黑" panose="020B0503020204020204" pitchFamily="34" charset="-122"/>
                <a:ea typeface="微软雅黑" panose="020B0503020204020204" pitchFamily="34" charset="-122"/>
              </a:rPr>
              <a:t>创新系统模型      来源：</a:t>
            </a:r>
            <a:r>
              <a:rPr lang="en-US" altLang="zh-CN" dirty="0" err="1">
                <a:latin typeface="微软雅黑" panose="020B0503020204020204" pitchFamily="34" charset="-122"/>
                <a:ea typeface="微软雅黑" panose="020B0503020204020204" pitchFamily="34" charset="-122"/>
              </a:rPr>
              <a:t>Etzkowitz</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1995</a:t>
            </a:r>
            <a:endParaRPr lang="en-US" altLang="zh-CN" dirty="0">
              <a:latin typeface="微软雅黑" panose="020B0503020204020204" pitchFamily="34" charset="-122"/>
              <a:ea typeface="微软雅黑" panose="020B0503020204020204" pitchFamily="34" charset="-122"/>
            </a:endParaRPr>
          </a:p>
        </p:txBody>
      </p:sp>
      <p:sp>
        <p:nvSpPr>
          <p:cNvPr id="26" name="矩形 25"/>
          <p:cNvSpPr/>
          <p:nvPr/>
        </p:nvSpPr>
        <p:spPr>
          <a:xfrm>
            <a:off x="361276" y="4447108"/>
            <a:ext cx="2810681" cy="418726"/>
          </a:xfrm>
          <a:prstGeom prst="rect">
            <a:avLst/>
          </a:prstGeom>
        </p:spPr>
        <p:txBody>
          <a:bodyPr wrap="square" lIns="80147" tIns="40074" rIns="80147" bIns="40074">
            <a:spAutoFit/>
          </a:bodyPr>
          <a:lstStyle/>
          <a:p>
            <a:pPr algn="ctr"/>
            <a:r>
              <a:rPr lang="zh-CN" altLang="en-US" sz="2100" b="1" dirty="0">
                <a:latin typeface="微软雅黑" panose="020B0503020204020204" pitchFamily="34" charset="-122"/>
                <a:ea typeface="微软雅黑" panose="020B0503020204020204" pitchFamily="34" charset="-122"/>
              </a:rPr>
              <a:t>政府主导模式</a:t>
            </a:r>
            <a:endParaRPr lang="en-US" altLang="zh-CN" sz="2100" b="1" dirty="0">
              <a:latin typeface="微软雅黑" panose="020B0503020204020204" pitchFamily="34" charset="-122"/>
              <a:ea typeface="微软雅黑" panose="020B0503020204020204" pitchFamily="34" charset="-122"/>
            </a:endParaRPr>
          </a:p>
        </p:txBody>
      </p:sp>
      <p:sp>
        <p:nvSpPr>
          <p:cNvPr id="27" name="矩形 26"/>
          <p:cNvSpPr/>
          <p:nvPr/>
        </p:nvSpPr>
        <p:spPr>
          <a:xfrm>
            <a:off x="3294414" y="4447108"/>
            <a:ext cx="2810681" cy="418726"/>
          </a:xfrm>
          <a:prstGeom prst="rect">
            <a:avLst/>
          </a:prstGeom>
        </p:spPr>
        <p:txBody>
          <a:bodyPr wrap="square" lIns="80147" tIns="40074" rIns="80147" bIns="40074">
            <a:spAutoFit/>
          </a:bodyPr>
          <a:lstStyle/>
          <a:p>
            <a:pPr algn="ctr"/>
            <a:r>
              <a:rPr lang="zh-CN" altLang="en-US" sz="2100" b="1" dirty="0">
                <a:latin typeface="微软雅黑" panose="020B0503020204020204" pitchFamily="34" charset="-122"/>
                <a:ea typeface="微软雅黑" panose="020B0503020204020204" pitchFamily="34" charset="-122"/>
              </a:rPr>
              <a:t>自由模式</a:t>
            </a:r>
            <a:endParaRPr lang="en-US" altLang="zh-CN" sz="2100" b="1" dirty="0">
              <a:latin typeface="微软雅黑" panose="020B0503020204020204" pitchFamily="34" charset="-122"/>
              <a:ea typeface="微软雅黑" panose="020B0503020204020204" pitchFamily="34" charset="-122"/>
            </a:endParaRPr>
          </a:p>
        </p:txBody>
      </p:sp>
      <p:sp>
        <p:nvSpPr>
          <p:cNvPr id="28" name="矩形 27"/>
          <p:cNvSpPr/>
          <p:nvPr/>
        </p:nvSpPr>
        <p:spPr>
          <a:xfrm>
            <a:off x="6188790" y="4447108"/>
            <a:ext cx="2810681" cy="418726"/>
          </a:xfrm>
          <a:prstGeom prst="rect">
            <a:avLst/>
          </a:prstGeom>
        </p:spPr>
        <p:txBody>
          <a:bodyPr wrap="square" lIns="80147" tIns="40074" rIns="80147" bIns="40074">
            <a:spAutoFit/>
          </a:bodyPr>
          <a:lstStyle/>
          <a:p>
            <a:pPr algn="ctr"/>
            <a:r>
              <a:rPr lang="zh-CN" altLang="en-US" sz="2100" b="1" dirty="0">
                <a:latin typeface="微软雅黑" panose="020B0503020204020204" pitchFamily="34" charset="-122"/>
                <a:ea typeface="微软雅黑" panose="020B0503020204020204" pitchFamily="34" charset="-122"/>
              </a:rPr>
              <a:t>三螺旋模式</a:t>
            </a:r>
            <a:endParaRPr lang="en-US" altLang="zh-CN" sz="21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2" descr="Jiangwan Campus of Fudan University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08081" y="1003397"/>
            <a:ext cx="8127839" cy="5333558"/>
          </a:xfrm>
          <a:prstGeom prst="rect">
            <a:avLst/>
          </a:prstGeom>
          <a:noFill/>
          <a:extLst>
            <a:ext uri="{909E8E84-426E-40DD-AFC4-6F175D3DCCD1}">
              <a14:hiddenFill xmlns:a14="http://schemas.microsoft.com/office/drawing/2010/main">
                <a:solidFill>
                  <a:srgbClr val="FFFFFF"/>
                </a:solidFill>
              </a14:hiddenFill>
            </a:ext>
          </a:extLst>
        </p:spPr>
      </p:pic>
      <p:sp>
        <p:nvSpPr>
          <p:cNvPr id="9" name="标题 1"/>
          <p:cNvSpPr txBox="1"/>
          <p:nvPr/>
        </p:nvSpPr>
        <p:spPr>
          <a:xfrm>
            <a:off x="457200" y="339950"/>
            <a:ext cx="8486592" cy="737867"/>
          </a:xfrm>
          <a:prstGeom prst="rect">
            <a:avLst/>
          </a:prstGeom>
        </p:spPr>
        <p:txBody>
          <a:bodyPr lIns="80147" tIns="40074" rIns="80147" bIns="40074">
            <a:noAutofit/>
          </a:bodyPr>
          <a:lstStyle>
            <a:lvl1pPr algn="ctr" defTabSz="1043305" rtl="0" eaLnBrk="1" latinLnBrk="0" hangingPunct="1">
              <a:spcBef>
                <a:spcPct val="0"/>
              </a:spcBef>
              <a:buNone/>
              <a:defRPr sz="5000" kern="1200">
                <a:solidFill>
                  <a:schemeClr val="tx1"/>
                </a:solidFill>
                <a:latin typeface="+mj-lt"/>
                <a:ea typeface="+mj-ea"/>
                <a:cs typeface="+mj-cs"/>
              </a:defRPr>
            </a:lvl1pPr>
          </a:lstStyle>
          <a:p>
            <a:pPr marL="501015" indent="-501015" algn="l">
              <a:buFont typeface="Wingdings" panose="05000000000000000000" pitchFamily="2" charset="2"/>
              <a:buChar char="n"/>
            </a:pPr>
            <a:r>
              <a:rPr lang="zh-CN" altLang="en-US" sz="2800" b="1" dirty="0">
                <a:solidFill>
                  <a:srgbClr val="C00000"/>
                </a:solidFill>
                <a:latin typeface="微软雅黑" panose="020B0503020204020204" pitchFamily="34" charset="-122"/>
                <a:ea typeface="微软雅黑" panose="020B0503020204020204" pitchFamily="34" charset="-122"/>
              </a:rPr>
              <a:t>校园扩张</a:t>
            </a:r>
            <a:r>
              <a:rPr lang="zh-CN" altLang="en-US" sz="2800" b="1" dirty="0" smtClean="0">
                <a:solidFill>
                  <a:srgbClr val="C00000"/>
                </a:solidFill>
                <a:latin typeface="微软雅黑" panose="020B0503020204020204" pitchFamily="34" charset="-122"/>
                <a:ea typeface="微软雅黑" panose="020B0503020204020204" pitchFamily="34" charset="-122"/>
              </a:rPr>
              <a:t>与城市矛盾</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1"/>
          <p:cNvSpPr txBox="1"/>
          <p:nvPr/>
        </p:nvSpPr>
        <p:spPr>
          <a:xfrm>
            <a:off x="457200" y="339950"/>
            <a:ext cx="8486592" cy="737867"/>
          </a:xfrm>
          <a:prstGeom prst="rect">
            <a:avLst/>
          </a:prstGeom>
        </p:spPr>
        <p:txBody>
          <a:bodyPr lIns="80147" tIns="40074" rIns="80147" bIns="40074">
            <a:noAutofit/>
          </a:bodyPr>
          <a:lstStyle>
            <a:lvl1pPr algn="ctr" defTabSz="1043305" rtl="0" eaLnBrk="1" latinLnBrk="0" hangingPunct="1">
              <a:spcBef>
                <a:spcPct val="0"/>
              </a:spcBef>
              <a:buNone/>
              <a:defRPr sz="5000" kern="1200">
                <a:solidFill>
                  <a:schemeClr val="tx1"/>
                </a:solidFill>
                <a:latin typeface="+mj-lt"/>
                <a:ea typeface="+mj-ea"/>
                <a:cs typeface="+mj-cs"/>
              </a:defRPr>
            </a:lvl1pPr>
          </a:lstStyle>
          <a:p>
            <a:pPr marL="501015" indent="-501015" algn="l">
              <a:buFont typeface="Wingdings" panose="05000000000000000000" pitchFamily="2" charset="2"/>
              <a:buChar char="n"/>
            </a:pPr>
            <a:r>
              <a:rPr lang="zh-CN" altLang="en-US" sz="2800" b="1" dirty="0">
                <a:solidFill>
                  <a:srgbClr val="C00000"/>
                </a:solidFill>
                <a:latin typeface="微软雅黑" panose="020B0503020204020204" pitchFamily="34" charset="-122"/>
                <a:ea typeface="微软雅黑" panose="020B0503020204020204" pitchFamily="34" charset="-122"/>
              </a:rPr>
              <a:t>校园郊区化</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4" name="矩形 3"/>
          <p:cNvSpPr/>
          <p:nvPr/>
        </p:nvSpPr>
        <p:spPr>
          <a:xfrm>
            <a:off x="631231" y="6089354"/>
            <a:ext cx="4002344" cy="450263"/>
          </a:xfrm>
          <a:prstGeom prst="rect">
            <a:avLst/>
          </a:prstGeom>
        </p:spPr>
        <p:txBody>
          <a:bodyPr wrap="square" lIns="80147" tIns="40074" rIns="80147" bIns="40074">
            <a:spAutoFit/>
          </a:bodyPr>
          <a:lstStyle/>
          <a:p>
            <a:pPr algn="ctr"/>
            <a:r>
              <a:rPr lang="zh-CN" altLang="en-US" sz="1200" dirty="0">
                <a:latin typeface="微软雅黑" panose="020B0503020204020204" pitchFamily="34" charset="-122"/>
                <a:ea typeface="微软雅黑" panose="020B0503020204020204" pitchFamily="34" charset="-122"/>
              </a:rPr>
              <a:t>全国大学城分布（</a:t>
            </a:r>
            <a:r>
              <a:rPr lang="en-US" altLang="zh-CN" sz="1200" dirty="0">
                <a:latin typeface="微软雅黑" panose="020B0503020204020204" pitchFamily="34" charset="-122"/>
                <a:ea typeface="微软雅黑" panose="020B0503020204020204" pitchFamily="34" charset="-122"/>
              </a:rPr>
              <a:t>54</a:t>
            </a:r>
            <a:r>
              <a:rPr lang="zh-CN" altLang="en-US" sz="1200" dirty="0">
                <a:latin typeface="微软雅黑" panose="020B0503020204020204" pitchFamily="34" charset="-122"/>
                <a:ea typeface="微软雅黑" panose="020B0503020204020204" pitchFamily="34" charset="-122"/>
              </a:rPr>
              <a:t>个大学城，</a:t>
            </a:r>
            <a:r>
              <a:rPr lang="en-US" altLang="zh-CN" sz="1200" dirty="0">
                <a:latin typeface="微软雅黑" panose="020B0503020204020204" pitchFamily="34" charset="-122"/>
                <a:ea typeface="微软雅黑" panose="020B0503020204020204" pitchFamily="34" charset="-122"/>
              </a:rPr>
              <a:t>43</a:t>
            </a:r>
            <a:r>
              <a:rPr lang="zh-CN" altLang="en-US" sz="1200" dirty="0">
                <a:latin typeface="微软雅黑" panose="020B0503020204020204" pitchFamily="34" charset="-122"/>
                <a:ea typeface="微软雅黑" panose="020B0503020204020204" pitchFamily="34" charset="-122"/>
              </a:rPr>
              <a:t>个城市），</a:t>
            </a:r>
            <a:r>
              <a:rPr lang="en-US" altLang="zh-CN" sz="1200" dirty="0">
                <a:latin typeface="微软雅黑" panose="020B0503020204020204" pitchFamily="34" charset="-122"/>
                <a:ea typeface="微软雅黑" panose="020B0503020204020204" pitchFamily="34" charset="-122"/>
              </a:rPr>
              <a:t>2004</a:t>
            </a:r>
            <a:r>
              <a:rPr lang="zh-CN" altLang="en-US" sz="1200" dirty="0">
                <a:latin typeface="微软雅黑" panose="020B0503020204020204" pitchFamily="34" charset="-122"/>
                <a:ea typeface="微软雅黑" panose="020B0503020204020204" pitchFamily="34" charset="-122"/>
              </a:rPr>
              <a:t>年</a:t>
            </a:r>
            <a:endParaRPr lang="en-US" altLang="zh-CN" sz="1200" dirty="0">
              <a:latin typeface="微软雅黑" panose="020B0503020204020204" pitchFamily="34" charset="-122"/>
              <a:ea typeface="微软雅黑" panose="020B0503020204020204" pitchFamily="34" charset="-122"/>
            </a:endParaRPr>
          </a:p>
          <a:p>
            <a:pPr algn="ctr"/>
            <a:r>
              <a:rPr lang="zh-CN" altLang="en-US" sz="1200" dirty="0">
                <a:latin typeface="微软雅黑" panose="020B0503020204020204" pitchFamily="34" charset="-122"/>
                <a:ea typeface="微软雅黑" panose="020B0503020204020204" pitchFamily="34" charset="-122"/>
              </a:rPr>
              <a:t>来源：</a:t>
            </a:r>
            <a:r>
              <a:rPr lang="en-US" altLang="zh-CN" sz="1200" dirty="0">
                <a:latin typeface="微软雅黑" panose="020B0503020204020204" pitchFamily="34" charset="-122"/>
                <a:ea typeface="微软雅黑" panose="020B0503020204020204" pitchFamily="34" charset="-122"/>
              </a:rPr>
              <a:t>Lu, 2005</a:t>
            </a:r>
            <a:endParaRPr lang="en-US" altLang="zh-CN" sz="1200" dirty="0">
              <a:latin typeface="微软雅黑" panose="020B0503020204020204" pitchFamily="34" charset="-122"/>
              <a:ea typeface="微软雅黑" panose="020B0503020204020204" pitchFamily="34" charset="-122"/>
            </a:endParaRPr>
          </a:p>
        </p:txBody>
      </p:sp>
      <p:sp>
        <p:nvSpPr>
          <p:cNvPr id="5" name="内容占位符 2"/>
          <p:cNvSpPr txBox="1"/>
          <p:nvPr/>
        </p:nvSpPr>
        <p:spPr>
          <a:xfrm>
            <a:off x="810790" y="908720"/>
            <a:ext cx="8055570" cy="2436023"/>
          </a:xfrm>
          <a:prstGeom prst="rect">
            <a:avLst/>
          </a:prstGeom>
        </p:spPr>
        <p:txBody>
          <a:bodyPr vert="horz" lIns="91424" tIns="45712" rIns="91424" bIns="45712" rtlCol="0">
            <a:noAutofit/>
          </a:bodyPr>
          <a:lstStyle>
            <a:lvl1pPr marL="391160" indent="-391160" algn="l" defTabSz="104330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1pPr>
            <a:lvl2pPr marL="847725" indent="-325755" algn="l" defTabSz="104330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303655" indent="-260985" algn="l" defTabSz="104330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2562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4696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6829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63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60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3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a:lnSpc>
                <a:spcPct val="120000"/>
              </a:lnSpc>
              <a:spcBef>
                <a:spcPts val="0"/>
              </a:spcBef>
              <a:buSzPct val="100000"/>
            </a:pPr>
            <a:r>
              <a:rPr lang="zh-CN" altLang="en-US" sz="1800" b="1" dirty="0">
                <a:latin typeface="微软雅黑" panose="020B0503020204020204" pitchFamily="34" charset="-122"/>
                <a:ea typeface="微软雅黑" panose="020B0503020204020204" pitchFamily="34" charset="-122"/>
              </a:rPr>
              <a:t>原校园无法满足大学空间发展需求，而新校区地理位置优越、土地充足，且可以提供高质量的教学设施</a:t>
            </a:r>
            <a:endParaRPr lang="en-US" altLang="zh-CN" sz="1800" b="1" dirty="0">
              <a:latin typeface="微软雅黑" panose="020B0503020204020204" pitchFamily="34" charset="-122"/>
              <a:ea typeface="微软雅黑" panose="020B0503020204020204" pitchFamily="34" charset="-122"/>
            </a:endParaRPr>
          </a:p>
          <a:p>
            <a:pPr>
              <a:lnSpc>
                <a:spcPct val="120000"/>
              </a:lnSpc>
              <a:spcBef>
                <a:spcPts val="0"/>
              </a:spcBef>
              <a:buSzPct val="100000"/>
            </a:pPr>
            <a:r>
              <a:rPr lang="zh-CN" altLang="en-US" sz="1800" b="1" dirty="0">
                <a:latin typeface="微软雅黑" panose="020B0503020204020204" pitchFamily="34" charset="-122"/>
                <a:ea typeface="微软雅黑" panose="020B0503020204020204" pitchFamily="34" charset="-122"/>
              </a:rPr>
              <a:t>原校园的土地出让可为新校区建设提供部分资金支持</a:t>
            </a:r>
            <a:endParaRPr lang="en-US" altLang="zh-CN" sz="1800" b="1" dirty="0">
              <a:latin typeface="微软雅黑" panose="020B0503020204020204" pitchFamily="34" charset="-122"/>
              <a:ea typeface="微软雅黑" panose="020B0503020204020204" pitchFamily="34" charset="-122"/>
            </a:endParaRPr>
          </a:p>
          <a:p>
            <a:pPr>
              <a:lnSpc>
                <a:spcPct val="120000"/>
              </a:lnSpc>
              <a:spcBef>
                <a:spcPts val="0"/>
              </a:spcBef>
              <a:buSzPct val="100000"/>
            </a:pPr>
            <a:r>
              <a:rPr lang="zh-CN" altLang="en-US" sz="1800" b="1" dirty="0">
                <a:latin typeface="微软雅黑" panose="020B0503020204020204" pitchFamily="34" charset="-122"/>
                <a:ea typeface="微软雅黑" panose="020B0503020204020204" pitchFamily="34" charset="-122"/>
              </a:rPr>
              <a:t>城市规划将原校园用地调整为价值更高的居住、办公、商业等用地</a:t>
            </a:r>
            <a:endParaRPr lang="en-US" altLang="zh-CN" sz="1800" b="1" dirty="0">
              <a:latin typeface="微软雅黑" panose="020B0503020204020204" pitchFamily="34" charset="-122"/>
              <a:ea typeface="微软雅黑" panose="020B0503020204020204" pitchFamily="34" charset="-122"/>
            </a:endParaRPr>
          </a:p>
          <a:p>
            <a:pPr>
              <a:lnSpc>
                <a:spcPct val="120000"/>
              </a:lnSpc>
              <a:spcBef>
                <a:spcPts val="0"/>
              </a:spcBef>
              <a:buSzPct val="100000"/>
            </a:pPr>
            <a:r>
              <a:rPr lang="zh-CN" altLang="en-US" sz="1800" b="1" dirty="0">
                <a:latin typeface="微软雅黑" panose="020B0503020204020204" pitchFamily="34" charset="-122"/>
                <a:ea typeface="微软雅黑" panose="020B0503020204020204" pitchFamily="34" charset="-122"/>
              </a:rPr>
              <a:t>大学搬迁可能为新区活力创造机会</a:t>
            </a:r>
            <a:endParaRPr lang="en-US" altLang="zh-CN" sz="1800" b="1" dirty="0">
              <a:latin typeface="微软雅黑" panose="020B0503020204020204" pitchFamily="34" charset="-122"/>
              <a:ea typeface="微软雅黑" panose="020B0503020204020204" pitchFamily="34" charset="-122"/>
            </a:endParaRPr>
          </a:p>
        </p:txBody>
      </p:sp>
      <p:pic>
        <p:nvPicPr>
          <p:cNvPr id="6" name="图片 5" descr="Geographical Distribution of University Towns in China2副本.jpg"/>
          <p:cNvPicPr>
            <a:picLocks noChangeAspect="1"/>
          </p:cNvPicPr>
          <p:nvPr/>
        </p:nvPicPr>
        <p:blipFill>
          <a:blip r:embed="rId2" cstate="print"/>
          <a:stretch>
            <a:fillRect/>
          </a:stretch>
        </p:blipFill>
        <p:spPr>
          <a:xfrm>
            <a:off x="799459" y="2955952"/>
            <a:ext cx="3665886" cy="3156799"/>
          </a:xfrm>
          <a:prstGeom prst="rect">
            <a:avLst/>
          </a:prstGeom>
        </p:spPr>
      </p:pic>
      <p:graphicFrame>
        <p:nvGraphicFramePr>
          <p:cNvPr id="7" name="内容占位符 3"/>
          <p:cNvGraphicFramePr/>
          <p:nvPr/>
        </p:nvGraphicFramePr>
        <p:xfrm>
          <a:off x="5053861" y="2800510"/>
          <a:ext cx="3543053" cy="3262692"/>
        </p:xfrm>
        <a:graphic>
          <a:graphicData uri="http://schemas.openxmlformats.org/drawingml/2006/chart">
            <c:chart xmlns:c="http://schemas.openxmlformats.org/drawingml/2006/chart" xmlns:r="http://schemas.openxmlformats.org/officeDocument/2006/relationships" r:id="rId1"/>
          </a:graphicData>
        </a:graphic>
      </p:graphicFrame>
      <p:sp>
        <p:nvSpPr>
          <p:cNvPr id="8" name="矩形 7"/>
          <p:cNvSpPr/>
          <p:nvPr/>
        </p:nvSpPr>
        <p:spPr>
          <a:xfrm>
            <a:off x="4818299" y="6089354"/>
            <a:ext cx="4002344" cy="450263"/>
          </a:xfrm>
          <a:prstGeom prst="rect">
            <a:avLst/>
          </a:prstGeom>
        </p:spPr>
        <p:txBody>
          <a:bodyPr wrap="square" lIns="80147" tIns="40074" rIns="80147" bIns="40074">
            <a:spAutoFit/>
          </a:bodyPr>
          <a:lstStyle/>
          <a:p>
            <a:pPr algn="ctr"/>
            <a:r>
              <a:rPr lang="zh-CN" altLang="en-US" sz="1200" dirty="0">
                <a:latin typeface="微软雅黑" panose="020B0503020204020204" pitchFamily="34" charset="-122"/>
                <a:ea typeface="微软雅黑" panose="020B0503020204020204" pitchFamily="34" charset="-122"/>
              </a:rPr>
              <a:t>杭州市下沙街道人口结构，</a:t>
            </a:r>
            <a:r>
              <a:rPr lang="en-US" altLang="zh-CN" sz="1200" dirty="0">
                <a:latin typeface="微软雅黑" panose="020B0503020204020204" pitchFamily="34" charset="-122"/>
                <a:ea typeface="微软雅黑" panose="020B0503020204020204" pitchFamily="34" charset="-122"/>
              </a:rPr>
              <a:t>2014</a:t>
            </a:r>
            <a:r>
              <a:rPr lang="zh-CN" altLang="en-US" sz="1200" dirty="0">
                <a:latin typeface="微软雅黑" panose="020B0503020204020204" pitchFamily="34" charset="-122"/>
                <a:ea typeface="微软雅黑" panose="020B0503020204020204" pitchFamily="34" charset="-122"/>
              </a:rPr>
              <a:t>年</a:t>
            </a:r>
            <a:endParaRPr lang="en-US" altLang="zh-CN" sz="1200" dirty="0">
              <a:latin typeface="微软雅黑" panose="020B0503020204020204" pitchFamily="34" charset="-122"/>
              <a:ea typeface="微软雅黑" panose="020B0503020204020204" pitchFamily="34" charset="-122"/>
            </a:endParaRPr>
          </a:p>
          <a:p>
            <a:pPr algn="ctr"/>
            <a:r>
              <a:rPr lang="zh-CN" altLang="en-US" sz="1200" dirty="0">
                <a:latin typeface="微软雅黑" panose="020B0503020204020204" pitchFamily="34" charset="-122"/>
                <a:ea typeface="微软雅黑" panose="020B0503020204020204" pitchFamily="34" charset="-122"/>
              </a:rPr>
              <a:t>来源：杭州公安，</a:t>
            </a:r>
            <a:r>
              <a:rPr lang="en-US" altLang="zh-CN" sz="1200" dirty="0">
                <a:latin typeface="微软雅黑" panose="020B0503020204020204" pitchFamily="34" charset="-122"/>
                <a:ea typeface="微软雅黑" panose="020B0503020204020204" pitchFamily="34" charset="-122"/>
              </a:rPr>
              <a:t>2015</a:t>
            </a:r>
            <a:endParaRPr lang="en-US" altLang="zh-CN" sz="1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1435550" y="765503"/>
            <a:ext cx="2769264" cy="1339576"/>
          </a:xfrm>
          <a:prstGeom prst="rect">
            <a:avLst/>
          </a:prstGeom>
          <a:solidFill>
            <a:schemeClr val="bg1"/>
          </a:solidFill>
          <a:ln w="254000">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nchor="ctr"/>
          <a:lstStyle/>
          <a:p>
            <a:pPr algn="ctr" defTabSz="914400"/>
            <a:r>
              <a:rPr lang="zh-CN" altLang="en-US" sz="2100" b="1" dirty="0">
                <a:latin typeface="微软雅黑" panose="020B0503020204020204" pitchFamily="34" charset="-122"/>
                <a:ea typeface="微软雅黑" panose="020B0503020204020204" pitchFamily="34" charset="-122"/>
              </a:rPr>
              <a:t>城里的大学</a:t>
            </a:r>
            <a:endParaRPr lang="en-US" altLang="zh-CN" sz="2100" b="1" dirty="0">
              <a:latin typeface="微软雅黑" panose="020B0503020204020204" pitchFamily="34" charset="-122"/>
              <a:ea typeface="微软雅黑" panose="020B0503020204020204" pitchFamily="34" charset="-122"/>
            </a:endParaRPr>
          </a:p>
          <a:p>
            <a:pPr algn="ctr" defTabSz="914400"/>
            <a:r>
              <a:rPr lang="en-US" altLang="zh-CN" sz="2100" b="1" dirty="0">
                <a:latin typeface="微软雅黑" panose="020B0503020204020204" pitchFamily="34" charset="-122"/>
                <a:ea typeface="微软雅黑" panose="020B0503020204020204" pitchFamily="34" charset="-122"/>
              </a:rPr>
              <a:t>the university</a:t>
            </a:r>
            <a:endParaRPr lang="en-US" altLang="zh-CN" sz="2100" b="1" dirty="0">
              <a:latin typeface="微软雅黑" panose="020B0503020204020204" pitchFamily="34" charset="-122"/>
              <a:ea typeface="微软雅黑" panose="020B0503020204020204" pitchFamily="34" charset="-122"/>
            </a:endParaRPr>
          </a:p>
          <a:p>
            <a:pPr algn="ctr" defTabSz="914400"/>
            <a:r>
              <a:rPr lang="en-US" altLang="zh-CN" sz="2100" b="1" dirty="0">
                <a:latin typeface="微软雅黑" panose="020B0503020204020204" pitchFamily="34" charset="-122"/>
                <a:ea typeface="微软雅黑" panose="020B0503020204020204" pitchFamily="34" charset="-122"/>
              </a:rPr>
              <a:t>IN the city</a:t>
            </a:r>
            <a:endParaRPr lang="en-US" altLang="zh-CN" sz="2100" b="1" dirty="0">
              <a:latin typeface="微软雅黑" panose="020B0503020204020204" pitchFamily="34" charset="-122"/>
              <a:ea typeface="微软雅黑" panose="020B0503020204020204" pitchFamily="34" charset="-122"/>
            </a:endParaRPr>
          </a:p>
        </p:txBody>
      </p:sp>
      <p:sp>
        <p:nvSpPr>
          <p:cNvPr id="79875" name="Rectangle 3"/>
          <p:cNvSpPr>
            <a:spLocks noChangeArrowheads="1"/>
          </p:cNvSpPr>
          <p:nvPr/>
        </p:nvSpPr>
        <p:spPr bwMode="auto">
          <a:xfrm>
            <a:off x="5560938" y="765502"/>
            <a:ext cx="2770622" cy="1338137"/>
          </a:xfrm>
          <a:prstGeom prst="rect">
            <a:avLst/>
          </a:prstGeom>
          <a:solidFill>
            <a:schemeClr val="bg1"/>
          </a:solidFill>
          <a:ln w="254000">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nchor="ctr"/>
          <a:lstStyle/>
          <a:p>
            <a:pPr algn="ctr" defTabSz="914400"/>
            <a:r>
              <a:rPr lang="zh-CN" altLang="en-US" sz="2100" b="1" dirty="0" smtClean="0">
                <a:latin typeface="微软雅黑" panose="020B0503020204020204" pitchFamily="34" charset="-122"/>
                <a:ea typeface="微软雅黑" panose="020B0503020204020204" pitchFamily="34" charset="-122"/>
              </a:rPr>
              <a:t>大学化城市</a:t>
            </a:r>
            <a:endParaRPr lang="en-US" altLang="zh-CN" sz="2100" b="1" dirty="0">
              <a:latin typeface="微软雅黑" panose="020B0503020204020204" pitchFamily="34" charset="-122"/>
              <a:ea typeface="微软雅黑" panose="020B0503020204020204" pitchFamily="34" charset="-122"/>
            </a:endParaRPr>
          </a:p>
          <a:p>
            <a:pPr algn="ctr" defTabSz="914400"/>
            <a:r>
              <a:rPr lang="en-US" altLang="zh-CN" sz="2100" b="1" dirty="0">
                <a:latin typeface="微软雅黑" panose="020B0503020204020204" pitchFamily="34" charset="-122"/>
                <a:ea typeface="微软雅黑" panose="020B0503020204020204" pitchFamily="34" charset="-122"/>
              </a:rPr>
              <a:t>the university</a:t>
            </a:r>
            <a:endParaRPr lang="en-US" altLang="zh-CN" sz="2100" b="1" dirty="0">
              <a:latin typeface="微软雅黑" panose="020B0503020204020204" pitchFamily="34" charset="-122"/>
              <a:ea typeface="微软雅黑" panose="020B0503020204020204" pitchFamily="34" charset="-122"/>
            </a:endParaRPr>
          </a:p>
          <a:p>
            <a:pPr algn="ctr" defTabSz="914400"/>
            <a:r>
              <a:rPr lang="en-US" altLang="zh-CN" sz="2100" b="1" dirty="0">
                <a:latin typeface="微软雅黑" panose="020B0503020204020204" pitchFamily="34" charset="-122"/>
                <a:ea typeface="微软雅黑" panose="020B0503020204020204" pitchFamily="34" charset="-122"/>
              </a:rPr>
              <a:t>OF the city</a:t>
            </a:r>
            <a:endParaRPr lang="en-US" altLang="zh-CN" sz="2100" b="1" dirty="0">
              <a:latin typeface="微软雅黑" panose="020B0503020204020204" pitchFamily="34" charset="-122"/>
              <a:ea typeface="微软雅黑" panose="020B0503020204020204" pitchFamily="34" charset="-122"/>
            </a:endParaRPr>
          </a:p>
        </p:txBody>
      </p:sp>
      <p:sp>
        <p:nvSpPr>
          <p:cNvPr id="79876" name="Rectangle 4"/>
          <p:cNvSpPr>
            <a:spLocks noChangeArrowheads="1"/>
          </p:cNvSpPr>
          <p:nvPr/>
        </p:nvSpPr>
        <p:spPr bwMode="auto">
          <a:xfrm>
            <a:off x="1926959" y="2758770"/>
            <a:ext cx="5850748" cy="1402885"/>
          </a:xfrm>
          <a:prstGeom prst="rect">
            <a:avLst/>
          </a:prstGeom>
          <a:solidFill>
            <a:schemeClr val="bg1"/>
          </a:solidFill>
          <a:ln w="254000">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nchor="ctr"/>
          <a:lstStyle/>
          <a:p>
            <a:pPr algn="ctr" defTabSz="914400"/>
            <a:r>
              <a:rPr lang="zh-CN" altLang="en-US" sz="2800" b="1" dirty="0" smtClean="0">
                <a:latin typeface="微软雅黑" panose="020B0503020204020204" pitchFamily="34" charset="-122"/>
                <a:ea typeface="微软雅黑" panose="020B0503020204020204" pitchFamily="34" charset="-122"/>
              </a:rPr>
              <a:t>大学</a:t>
            </a:r>
            <a:r>
              <a:rPr lang="zh-CN" altLang="en-US" sz="2800" b="1" dirty="0" smtClean="0">
                <a:latin typeface="微软雅黑" panose="020B0503020204020204" pitchFamily="34" charset="-122"/>
                <a:ea typeface="微软雅黑" panose="020B0503020204020204" pitchFamily="34" charset="-122"/>
              </a:rPr>
              <a:t>与城市的脱离</a:t>
            </a:r>
            <a:endParaRPr lang="en-US" altLang="zh-CN" sz="2800" b="1" dirty="0">
              <a:latin typeface="微软雅黑" panose="020B0503020204020204" pitchFamily="34" charset="-122"/>
              <a:ea typeface="微软雅黑" panose="020B0503020204020204" pitchFamily="34" charset="-122"/>
            </a:endParaRPr>
          </a:p>
          <a:p>
            <a:pPr algn="ctr" defTabSz="914400"/>
            <a:r>
              <a:rPr lang="en-US" altLang="zh-CN" sz="2100" b="1" dirty="0">
                <a:latin typeface="微软雅黑" panose="020B0503020204020204" pitchFamily="34" charset="-122"/>
                <a:ea typeface="微软雅黑" panose="020B0503020204020204" pitchFamily="34" charset="-122"/>
              </a:rPr>
              <a:t>De-urbanization of urban university</a:t>
            </a:r>
            <a:endParaRPr lang="en-US" altLang="zh-CN" sz="2100" b="1" dirty="0">
              <a:latin typeface="微软雅黑" panose="020B0503020204020204" pitchFamily="34" charset="-122"/>
              <a:ea typeface="微软雅黑" panose="020B0503020204020204" pitchFamily="34" charset="-122"/>
            </a:endParaRPr>
          </a:p>
        </p:txBody>
      </p:sp>
      <p:sp>
        <p:nvSpPr>
          <p:cNvPr id="79878" name="AutoShape 6"/>
          <p:cNvSpPr>
            <a:spLocks noChangeArrowheads="1"/>
          </p:cNvSpPr>
          <p:nvPr/>
        </p:nvSpPr>
        <p:spPr bwMode="auto">
          <a:xfrm>
            <a:off x="3036021" y="2171312"/>
            <a:ext cx="677384" cy="456433"/>
          </a:xfrm>
          <a:prstGeom prst="downArrow">
            <a:avLst>
              <a:gd name="adj1" fmla="val 49898"/>
              <a:gd name="adj2" fmla="val 47796"/>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nchor="ctr"/>
          <a:lstStyle/>
          <a:p>
            <a:endParaRPr lang="zh-CN" altLang="en-US" b="1"/>
          </a:p>
        </p:txBody>
      </p:sp>
      <p:sp>
        <p:nvSpPr>
          <p:cNvPr id="79879" name="AutoShape 7"/>
          <p:cNvSpPr>
            <a:spLocks noChangeArrowheads="1"/>
          </p:cNvSpPr>
          <p:nvPr/>
        </p:nvSpPr>
        <p:spPr bwMode="auto">
          <a:xfrm>
            <a:off x="5991260" y="2171312"/>
            <a:ext cx="677383" cy="456433"/>
          </a:xfrm>
          <a:prstGeom prst="downArrow">
            <a:avLst>
              <a:gd name="adj1" fmla="val 49898"/>
              <a:gd name="adj2" fmla="val 47796"/>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nchor="ctr"/>
          <a:lstStyle/>
          <a:p>
            <a:endParaRPr lang="zh-CN" altLang="en-US" b="1"/>
          </a:p>
        </p:txBody>
      </p:sp>
      <p:sp>
        <p:nvSpPr>
          <p:cNvPr id="7" name="Rectangle 2"/>
          <p:cNvSpPr>
            <a:spLocks noChangeArrowheads="1"/>
          </p:cNvSpPr>
          <p:nvPr/>
        </p:nvSpPr>
        <p:spPr bwMode="auto">
          <a:xfrm>
            <a:off x="3560687" y="4725942"/>
            <a:ext cx="2769264" cy="1339576"/>
          </a:xfrm>
          <a:prstGeom prst="rect">
            <a:avLst/>
          </a:prstGeom>
          <a:solidFill>
            <a:schemeClr val="bg1"/>
          </a:solidFill>
          <a:ln w="254000">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nchor="ctr"/>
          <a:lstStyle/>
          <a:p>
            <a:pPr algn="ctr" defTabSz="914400"/>
            <a:r>
              <a:rPr lang="zh-CN" altLang="en-US" sz="2800" b="1" dirty="0" smtClean="0">
                <a:solidFill>
                  <a:srgbClr val="A50021"/>
                </a:solidFill>
                <a:latin typeface="微软雅黑" panose="020B0503020204020204" pitchFamily="34" charset="-122"/>
                <a:ea typeface="微软雅黑" panose="020B0503020204020204" pitchFamily="34" charset="-122"/>
              </a:rPr>
              <a:t>开放的大学</a:t>
            </a:r>
            <a:endParaRPr lang="en-US" altLang="zh-CN" sz="2800" b="1" dirty="0">
              <a:solidFill>
                <a:srgbClr val="A50021"/>
              </a:solidFill>
              <a:latin typeface="微软雅黑" panose="020B0503020204020204" pitchFamily="34" charset="-122"/>
              <a:ea typeface="微软雅黑" panose="020B0503020204020204" pitchFamily="34" charset="-122"/>
            </a:endParaRPr>
          </a:p>
        </p:txBody>
      </p:sp>
      <p:sp>
        <p:nvSpPr>
          <p:cNvPr id="8" name="AutoShape 6"/>
          <p:cNvSpPr>
            <a:spLocks noChangeArrowheads="1"/>
          </p:cNvSpPr>
          <p:nvPr/>
        </p:nvSpPr>
        <p:spPr bwMode="auto">
          <a:xfrm>
            <a:off x="4606627" y="4219091"/>
            <a:ext cx="677384" cy="456433"/>
          </a:xfrm>
          <a:prstGeom prst="downArrow">
            <a:avLst>
              <a:gd name="adj1" fmla="val 49898"/>
              <a:gd name="adj2" fmla="val 47796"/>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147" tIns="40074" rIns="80147" bIns="40074" anchor="ctr"/>
          <a:lstStyle/>
          <a:p>
            <a:endParaRPr lang="zh-CN" alt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9878"/>
                                        </p:tgtEl>
                                        <p:attrNameLst>
                                          <p:attrName>style.visibility</p:attrName>
                                        </p:attrNameLst>
                                      </p:cBhvr>
                                      <p:to>
                                        <p:strVal val="visible"/>
                                      </p:to>
                                    </p:set>
                                    <p:animEffect transition="in" filter="wipe(up)">
                                      <p:cBhvr>
                                        <p:cTn id="7" dur="500"/>
                                        <p:tgtEl>
                                          <p:spTgt spid="7987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9879"/>
                                        </p:tgtEl>
                                        <p:attrNameLst>
                                          <p:attrName>style.visibility</p:attrName>
                                        </p:attrNameLst>
                                      </p:cBhvr>
                                      <p:to>
                                        <p:strVal val="visible"/>
                                      </p:to>
                                    </p:set>
                                    <p:animEffect transition="in" filter="wipe(up)">
                                      <p:cBhvr>
                                        <p:cTn id="10" dur="500"/>
                                        <p:tgtEl>
                                          <p:spTgt spid="7987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79876"/>
                                        </p:tgtEl>
                                        <p:attrNameLst>
                                          <p:attrName>style.visibility</p:attrName>
                                        </p:attrNameLst>
                                      </p:cBhvr>
                                      <p:to>
                                        <p:strVal val="visible"/>
                                      </p:to>
                                    </p:set>
                                    <p:animEffect transition="in" filter="wipe(up)">
                                      <p:cBhvr>
                                        <p:cTn id="14" dur="500"/>
                                        <p:tgtEl>
                                          <p:spTgt spid="7987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6" grpId="0" animBg="1"/>
      <p:bldP spid="79878" grpId="0" animBg="1"/>
      <p:bldP spid="79879"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3563888" y="6229794"/>
            <a:ext cx="4680520" cy="571500"/>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lstStyle>
          <a:p>
            <a:r>
              <a:rPr lang="zh-CN" altLang="en-US" sz="2000" dirty="0" smtClean="0"/>
              <a:t>浙江大学紫金港校区西区概念竞赛</a:t>
            </a:r>
            <a:endParaRPr lang="zh-CN" altLang="en-US" sz="2000" dirty="0"/>
          </a:p>
        </p:txBody>
      </p:sp>
      <p:pic>
        <p:nvPicPr>
          <p:cNvPr id="23554" name="Picture 2" descr="G:\校园规划 安徽会议讲座\浙江大学校园规划论文\浙江大学西校区规划\图3 校园分区图.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98116" y="142852"/>
            <a:ext cx="7762275" cy="635798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505667" y="476672"/>
            <a:ext cx="3057247" cy="523220"/>
          </a:xfrm>
          <a:prstGeom prst="rect">
            <a:avLst/>
          </a:prstGeom>
          <a:noFill/>
        </p:spPr>
        <p:txBody>
          <a:bodyPr wrap="none" rtlCol="0">
            <a:spAutoFit/>
          </a:bodyPr>
          <a:lstStyle/>
          <a:p>
            <a:r>
              <a:rPr lang="zh-CN" altLang="en-US" sz="2800" b="1" dirty="0" smtClean="0">
                <a:solidFill>
                  <a:srgbClr val="FF0000"/>
                </a:solidFill>
              </a:rPr>
              <a:t>向城市开放的大学</a:t>
            </a:r>
            <a:endParaRPr lang="zh-CN" altLang="en-US" sz="2800" b="1" dirty="0">
              <a:solidFill>
                <a:srgbClr val="FF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357166"/>
            <a:ext cx="7498080" cy="792088"/>
          </a:xfrm>
        </p:spPr>
        <p:txBody>
          <a:bodyPr>
            <a:normAutofit/>
          </a:bodyPr>
          <a:lstStyle/>
          <a:p>
            <a:pPr marL="82550" indent="0">
              <a:buNone/>
            </a:pPr>
            <a:r>
              <a:rPr lang="zh-CN" altLang="en-US" sz="2800" b="1" dirty="0" smtClean="0">
                <a:solidFill>
                  <a:srgbClr val="FF0000"/>
                </a:solidFill>
              </a:rPr>
              <a:t>向社会开放的大学</a:t>
            </a:r>
            <a:endParaRPr lang="zh-CN" altLang="en-US" sz="2800" b="1" dirty="0">
              <a:solidFill>
                <a:srgbClr val="FF0000"/>
              </a:solidFill>
            </a:endParaRPr>
          </a:p>
        </p:txBody>
      </p:sp>
      <p:pic>
        <p:nvPicPr>
          <p:cNvPr id="5" name="Picture 2" descr="2_2"/>
          <p:cNvPicPr>
            <a:picLocks noChangeAspect="1" noChangeArrowheads="1"/>
          </p:cNvPicPr>
          <p:nvPr/>
        </p:nvPicPr>
        <p:blipFill>
          <a:blip r:embed="rId1" cstate="print">
            <a:extLst>
              <a:ext uri="{28A0092B-C50C-407E-A947-70E740481C1C}">
                <a14:useLocalDpi xmlns:a14="http://schemas.microsoft.com/office/drawing/2010/main" val="0"/>
              </a:ext>
            </a:extLst>
          </a:blip>
          <a:srcRect l="49194" t="3796" r="1941" b="54190"/>
          <a:stretch>
            <a:fillRect/>
          </a:stretch>
        </p:blipFill>
        <p:spPr bwMode="auto">
          <a:xfrm>
            <a:off x="3714744" y="285728"/>
            <a:ext cx="5160352" cy="63319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4" name="Picture 4" descr="DSCN6375_2"/>
          <p:cNvPicPr>
            <a:picLocks noChangeAspect="1" noChangeArrowheads="1"/>
          </p:cNvPicPr>
          <p:nvPr/>
        </p:nvPicPr>
        <p:blipFill>
          <a:blip r:embed="rId1" cstate="print">
            <a:lum contrast="12000"/>
            <a:extLst>
              <a:ext uri="{28A0092B-C50C-407E-A947-70E740481C1C}">
                <a14:useLocalDpi xmlns:a14="http://schemas.microsoft.com/office/drawing/2010/main" val="0"/>
              </a:ext>
            </a:extLst>
          </a:blip>
          <a:srcRect/>
          <a:stretch>
            <a:fillRect/>
          </a:stretch>
        </p:blipFill>
        <p:spPr bwMode="auto">
          <a:xfrm>
            <a:off x="1691680" y="42267"/>
            <a:ext cx="6012160" cy="450912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主要节点 拷贝_2"/>
          <p:cNvPicPr>
            <a:picLocks noChangeAspect="1" noChangeArrowheads="1"/>
          </p:cNvPicPr>
          <p:nvPr/>
        </p:nvPicPr>
        <p:blipFill>
          <a:blip r:embed="rId2" cstate="print">
            <a:extLst>
              <a:ext uri="{28A0092B-C50C-407E-A947-70E740481C1C}">
                <a14:useLocalDpi xmlns:a14="http://schemas.microsoft.com/office/drawing/2010/main" val="0"/>
              </a:ext>
            </a:extLst>
          </a:blip>
          <a:srcRect t="59000"/>
          <a:stretch>
            <a:fillRect/>
          </a:stretch>
        </p:blipFill>
        <p:spPr bwMode="auto">
          <a:xfrm>
            <a:off x="4788024" y="4292334"/>
            <a:ext cx="4203144" cy="245913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教学楼_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862" t="13204" b="51247"/>
          <a:stretch>
            <a:fillRect/>
          </a:stretch>
        </p:blipFill>
        <p:spPr bwMode="auto">
          <a:xfrm>
            <a:off x="92931" y="4292334"/>
            <a:ext cx="4514463" cy="24591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3000" y="260648"/>
            <a:ext cx="7498080" cy="1143000"/>
          </a:xfrm>
        </p:spPr>
        <p:txBody>
          <a:bodyPr>
            <a:normAutofit/>
          </a:bodyPr>
          <a:lstStyle/>
          <a:p>
            <a:r>
              <a:rPr lang="zh-CN" altLang="en-US" sz="2800" b="1" dirty="0" smtClean="0">
                <a:solidFill>
                  <a:srgbClr val="FF0000"/>
                </a:solidFill>
                <a:latin typeface="Calibri" panose="020F0502020204030204" pitchFamily="34" charset="0"/>
                <a:ea typeface="方正细圆简体" charset="-122"/>
              </a:rPr>
              <a:t>早</a:t>
            </a:r>
            <a:r>
              <a:rPr lang="zh-CN" altLang="en-US" sz="2800" b="1" dirty="0">
                <a:solidFill>
                  <a:srgbClr val="FF0000"/>
                </a:solidFill>
                <a:latin typeface="Calibri" panose="020F0502020204030204" pitchFamily="34" charset="0"/>
                <a:ea typeface="方正细圆简体" charset="-122"/>
              </a:rPr>
              <a:t>期</a:t>
            </a:r>
            <a:r>
              <a:rPr lang="zh-CN" altLang="en-US" sz="2800" b="1" dirty="0" smtClean="0">
                <a:solidFill>
                  <a:srgbClr val="FF0000"/>
                </a:solidFill>
                <a:latin typeface="Calibri" panose="020F0502020204030204" pitchFamily="34" charset="0"/>
                <a:ea typeface="方正细圆简体" charset="-122"/>
              </a:rPr>
              <a:t>西方大学校园的起源</a:t>
            </a:r>
            <a:br>
              <a:rPr lang="zh-CN" altLang="en-US" sz="2800" b="1" dirty="0">
                <a:latin typeface="Calibri" panose="020F0502020204030204" pitchFamily="34" charset="0"/>
                <a:ea typeface="方正细圆简体" charset="-122"/>
              </a:rPr>
            </a:br>
            <a:endParaRPr lang="zh-CN" altLang="en-US" sz="2800" dirty="0"/>
          </a:p>
        </p:txBody>
      </p:sp>
      <p:sp>
        <p:nvSpPr>
          <p:cNvPr id="3" name="内容占位符 2"/>
          <p:cNvSpPr>
            <a:spLocks noGrp="1"/>
          </p:cNvSpPr>
          <p:nvPr>
            <p:ph idx="1"/>
          </p:nvPr>
        </p:nvSpPr>
        <p:spPr>
          <a:xfrm>
            <a:off x="899592" y="1268760"/>
            <a:ext cx="4896544" cy="2592288"/>
          </a:xfrm>
        </p:spPr>
        <p:txBody>
          <a:bodyPr/>
          <a:lstStyle/>
          <a:p>
            <a:r>
              <a:rPr lang="zh-CN" altLang="en-US" sz="1800" dirty="0" smtClean="0">
                <a:latin typeface="微软雅黑" panose="020B0503020204020204" pitchFamily="34" charset="-122"/>
                <a:ea typeface="微软雅黑" panose="020B0503020204020204" pitchFamily="34" charset="-122"/>
              </a:rPr>
              <a:t>     中世纪</a:t>
            </a:r>
            <a:r>
              <a:rPr lang="zh-CN" altLang="en-US" sz="1800" dirty="0">
                <a:latin typeface="微软雅黑" panose="020B0503020204020204" pitchFamily="34" charset="-122"/>
                <a:ea typeface="微软雅黑" panose="020B0503020204020204" pitchFamily="34" charset="-122"/>
              </a:rPr>
              <a:t>早期的高等教育是在修道院中进行的，建筑基本上以单栋为主，教学内容偏重神学</a:t>
            </a:r>
            <a:r>
              <a:rPr lang="zh-CN" altLang="en-US" sz="1800" dirty="0" smtClean="0">
                <a:latin typeface="微软雅黑" panose="020B0503020204020204" pitchFamily="34" charset="-122"/>
                <a:ea typeface="微软雅黑" panose="020B0503020204020204" pitchFamily="34" charset="-122"/>
              </a:rPr>
              <a:t>。</a:t>
            </a:r>
            <a:endParaRPr lang="en-US" altLang="zh-CN" sz="1800" dirty="0" smtClean="0">
              <a:latin typeface="微软雅黑" panose="020B0503020204020204" pitchFamily="34" charset="-122"/>
              <a:ea typeface="微软雅黑" panose="020B0503020204020204" pitchFamily="34" charset="-122"/>
            </a:endParaRPr>
          </a:p>
          <a:p>
            <a:r>
              <a:rPr lang="en-US" altLang="zh-CN" sz="1800" dirty="0">
                <a:latin typeface="微软雅黑" panose="020B0503020204020204" pitchFamily="34" charset="-122"/>
                <a:ea typeface="微软雅黑" panose="020B0503020204020204" pitchFamily="34" charset="-122"/>
              </a:rPr>
              <a:t> </a:t>
            </a: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随着</a:t>
            </a:r>
            <a:r>
              <a:rPr lang="zh-CN" altLang="en-US" sz="1800" dirty="0">
                <a:latin typeface="微软雅黑" panose="020B0503020204020204" pitchFamily="34" charset="-122"/>
                <a:ea typeface="微软雅黑" panose="020B0503020204020204" pitchFamily="34" charset="-122"/>
              </a:rPr>
              <a:t>规模的扩大，当单栋的建筑不能满足教学需要时，在其周围兴建其它房屋，如宿舍、体育场、服务用房等，</a:t>
            </a:r>
            <a:r>
              <a:rPr lang="zh-CN" altLang="en-US" sz="1800" dirty="0" smtClean="0">
                <a:latin typeface="微软雅黑" panose="020B0503020204020204" pitchFamily="34" charset="-122"/>
                <a:ea typeface="微软雅黑" panose="020B0503020204020204" pitchFamily="34" charset="-122"/>
              </a:rPr>
              <a:t>于是大</a:t>
            </a:r>
            <a:r>
              <a:rPr lang="zh-CN" altLang="en-US" sz="1800" dirty="0">
                <a:latin typeface="微软雅黑" panose="020B0503020204020204" pitchFamily="34" charset="-122"/>
                <a:ea typeface="微软雅黑" panose="020B0503020204020204" pitchFamily="34" charset="-122"/>
              </a:rPr>
              <a:t>学校园便形成了</a:t>
            </a:r>
            <a:r>
              <a:rPr lang="zh-CN" altLang="en-US" sz="1800" dirty="0" smtClean="0">
                <a:latin typeface="微软雅黑" panose="020B0503020204020204" pitchFamily="34" charset="-122"/>
                <a:ea typeface="微软雅黑" panose="020B0503020204020204" pitchFamily="34" charset="-122"/>
              </a:rPr>
              <a:t>。</a:t>
            </a:r>
            <a:endParaRPr lang="en-US" altLang="zh-CN" sz="1800" dirty="0" smtClean="0">
              <a:latin typeface="微软雅黑" panose="020B0503020204020204" pitchFamily="34" charset="-122"/>
              <a:ea typeface="微软雅黑" panose="020B0503020204020204" pitchFamily="34" charset="-122"/>
            </a:endParaRPr>
          </a:p>
          <a:p>
            <a:endParaRPr lang="en-US" altLang="zh-CN" sz="1800" dirty="0">
              <a:latin typeface="微软雅黑" panose="020B0503020204020204" pitchFamily="34" charset="-122"/>
              <a:ea typeface="微软雅黑" panose="020B0503020204020204" pitchFamily="34" charset="-122"/>
            </a:endParaRPr>
          </a:p>
          <a:p>
            <a:endParaRPr lang="zh-CN" altLang="en-US" dirty="0"/>
          </a:p>
        </p:txBody>
      </p:sp>
      <p:pic>
        <p:nvPicPr>
          <p:cNvPr id="4" name="Picture 7" descr="0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88224" y="548680"/>
            <a:ext cx="1949002" cy="321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4" name="Picture 2" descr="https://ss1.bdstatic.com/70cFuXSh_Q1YnxGkpoWK1HF6hhy/it/u=1713038273,2823907336&amp;fm=26&amp;gp=0.jpg"/>
          <p:cNvPicPr>
            <a:picLocks noChangeAspect="1" noChangeArrowheads="1"/>
          </p:cNvPicPr>
          <p:nvPr/>
        </p:nvPicPr>
        <p:blipFill rotWithShape="1">
          <a:blip r:embed="rId2">
            <a:extLst>
              <a:ext uri="{28A0092B-C50C-407E-A947-70E740481C1C}">
                <a14:useLocalDpi xmlns:a14="http://schemas.microsoft.com/office/drawing/2010/main" val="0"/>
              </a:ext>
            </a:extLst>
          </a:blip>
          <a:srcRect l="5098" r="2597" b="10332"/>
          <a:stretch>
            <a:fillRect/>
          </a:stretch>
        </p:blipFill>
        <p:spPr bwMode="auto">
          <a:xfrm>
            <a:off x="4932040" y="4020388"/>
            <a:ext cx="4073650" cy="263554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s://ss0.bdstatic.com/70cFuHSh_Q1YnxGkpoWK1HF6hhy/it/u=625132097,1620160775&amp;fm=26&amp;gp=0.jpg"/>
          <p:cNvPicPr>
            <a:picLocks noChangeAspect="1" noChangeArrowheads="1"/>
          </p:cNvPicPr>
          <p:nvPr/>
        </p:nvPicPr>
        <p:blipFill rotWithShape="1">
          <a:blip r:embed="rId3">
            <a:extLst>
              <a:ext uri="{28A0092B-C50C-407E-A947-70E740481C1C}">
                <a14:useLocalDpi xmlns:a14="http://schemas.microsoft.com/office/drawing/2010/main" val="0"/>
              </a:ext>
            </a:extLst>
          </a:blip>
          <a:srcRect l="3032" t="3915" r="4000" b="10054"/>
          <a:stretch>
            <a:fillRect/>
          </a:stretch>
        </p:blipFill>
        <p:spPr bwMode="auto">
          <a:xfrm>
            <a:off x="323528" y="3993199"/>
            <a:ext cx="4320480" cy="26627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琦玉县立大学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00216" y="99601"/>
            <a:ext cx="4643438" cy="3424238"/>
          </a:xfrm>
          <a:prstGeom prst="rect">
            <a:avLst/>
          </a:prstGeom>
          <a:noFill/>
          <a:extLst>
            <a:ext uri="{909E8E84-426E-40DD-AFC4-6F175D3DCCD1}">
              <a14:hiddenFill xmlns:a14="http://schemas.microsoft.com/office/drawing/2010/main">
                <a:solidFill>
                  <a:srgbClr val="FFFFFF"/>
                </a:solidFill>
              </a14:hiddenFill>
            </a:ext>
          </a:extLst>
        </p:spPr>
      </p:pic>
      <p:pic>
        <p:nvPicPr>
          <p:cNvPr id="79875" name="Picture 3" descr="琦玉县立大学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0866" y="3688718"/>
            <a:ext cx="3779838" cy="3211512"/>
          </a:xfrm>
          <a:prstGeom prst="rect">
            <a:avLst/>
          </a:prstGeom>
          <a:noFill/>
          <a:extLst>
            <a:ext uri="{909E8E84-426E-40DD-AFC4-6F175D3DCCD1}">
              <a14:hiddenFill xmlns:a14="http://schemas.microsoft.com/office/drawing/2010/main">
                <a:solidFill>
                  <a:srgbClr val="FFFFFF"/>
                </a:solidFill>
              </a14:hiddenFill>
            </a:ext>
          </a:extLst>
        </p:spPr>
      </p:pic>
      <p:pic>
        <p:nvPicPr>
          <p:cNvPr id="79876" name="Picture 4" descr="琦玉县立大学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8725" y="0"/>
            <a:ext cx="4105275" cy="3444875"/>
          </a:xfrm>
          <a:prstGeom prst="rect">
            <a:avLst/>
          </a:prstGeom>
          <a:noFill/>
          <a:extLst>
            <a:ext uri="{909E8E84-426E-40DD-AFC4-6F175D3DCCD1}">
              <a14:hiddenFill xmlns:a14="http://schemas.microsoft.com/office/drawing/2010/main">
                <a:solidFill>
                  <a:srgbClr val="FFFFFF"/>
                </a:solidFill>
              </a14:hiddenFill>
            </a:ext>
          </a:extLst>
        </p:spPr>
      </p:pic>
      <p:sp>
        <p:nvSpPr>
          <p:cNvPr id="79877" name="Text Box 5"/>
          <p:cNvSpPr txBox="1">
            <a:spLocks noChangeArrowheads="1"/>
          </p:cNvSpPr>
          <p:nvPr/>
        </p:nvSpPr>
        <p:spPr bwMode="auto">
          <a:xfrm>
            <a:off x="107504" y="3578259"/>
            <a:ext cx="13388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t>开放的入口</a:t>
            </a:r>
            <a:endParaRPr lang="zh-CN" altLang="en-US" b="1" dirty="0"/>
          </a:p>
        </p:txBody>
      </p:sp>
      <p:pic>
        <p:nvPicPr>
          <p:cNvPr id="79878" name="Picture 6" descr="琦玉县立大学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2300" y="3573463"/>
            <a:ext cx="2171700" cy="3284537"/>
          </a:xfrm>
          <a:prstGeom prst="rect">
            <a:avLst/>
          </a:prstGeom>
          <a:noFill/>
          <a:extLst>
            <a:ext uri="{909E8E84-426E-40DD-AFC4-6F175D3DCCD1}">
              <a14:hiddenFill xmlns:a14="http://schemas.microsoft.com/office/drawing/2010/main">
                <a:solidFill>
                  <a:srgbClr val="FFFFFF"/>
                </a:solidFill>
              </a14:hiddenFill>
            </a:ext>
          </a:extLst>
        </p:spPr>
      </p:pic>
      <p:sp>
        <p:nvSpPr>
          <p:cNvPr id="79879" name="Text Box 7"/>
          <p:cNvSpPr txBox="1">
            <a:spLocks noChangeArrowheads="1"/>
          </p:cNvSpPr>
          <p:nvPr/>
        </p:nvSpPr>
        <p:spPr bwMode="auto">
          <a:xfrm>
            <a:off x="215900" y="6414828"/>
            <a:ext cx="13388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t>开放的斜坡</a:t>
            </a:r>
            <a:endParaRPr lang="zh-CN" altLang="en-US" dirty="0"/>
          </a:p>
        </p:txBody>
      </p:sp>
      <p:sp>
        <p:nvSpPr>
          <p:cNvPr id="79880" name="Text Box 8"/>
          <p:cNvSpPr txBox="1">
            <a:spLocks noChangeArrowheads="1"/>
          </p:cNvSpPr>
          <p:nvPr/>
        </p:nvSpPr>
        <p:spPr bwMode="auto">
          <a:xfrm>
            <a:off x="5402640" y="6523119"/>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t>开放的大讲堂</a:t>
            </a:r>
            <a:endParaRPr lang="zh-CN" altLang="en-US" dirty="0"/>
          </a:p>
        </p:txBody>
      </p:sp>
      <p:sp>
        <p:nvSpPr>
          <p:cNvPr id="9" name="Text Box 5"/>
          <p:cNvSpPr txBox="1">
            <a:spLocks noChangeArrowheads="1"/>
          </p:cNvSpPr>
          <p:nvPr/>
        </p:nvSpPr>
        <p:spPr bwMode="auto">
          <a:xfrm>
            <a:off x="5453805" y="3688718"/>
            <a:ext cx="13388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t>开放</a:t>
            </a:r>
            <a:r>
              <a:rPr lang="zh-CN" altLang="en-US" b="1" dirty="0" smtClean="0"/>
              <a:t>的</a:t>
            </a:r>
            <a:r>
              <a:rPr lang="zh-CN" altLang="en-US" b="1" dirty="0"/>
              <a:t>庭院</a:t>
            </a:r>
            <a:endParaRPr lang="zh-CN" altLang="en-US"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7524750" y="6308725"/>
            <a:ext cx="1368425" cy="28892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64" name="Text Box 4"/>
          <p:cNvSpPr txBox="1">
            <a:spLocks noChangeArrowheads="1"/>
          </p:cNvSpPr>
          <p:nvPr/>
        </p:nvSpPr>
        <p:spPr bwMode="auto">
          <a:xfrm>
            <a:off x="6732588" y="1701800"/>
            <a:ext cx="187166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zh-CN">
              <a:latin typeface="Calibri" panose="020F0502020204030204" pitchFamily="34" charset="0"/>
            </a:endParaRPr>
          </a:p>
        </p:txBody>
      </p:sp>
      <p:sp>
        <p:nvSpPr>
          <p:cNvPr id="15366" name="Text Box 6"/>
          <p:cNvSpPr txBox="1">
            <a:spLocks noChangeArrowheads="1"/>
          </p:cNvSpPr>
          <p:nvPr/>
        </p:nvSpPr>
        <p:spPr bwMode="auto">
          <a:xfrm>
            <a:off x="1071538" y="1097291"/>
            <a:ext cx="3214710" cy="455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800" dirty="0" smtClean="0">
                <a:solidFill>
                  <a:srgbClr val="FF0000"/>
                </a:solidFill>
                <a:latin typeface="微软雅黑" panose="020B0503020204020204" pitchFamily="34" charset="-122"/>
                <a:ea typeface="微软雅黑" panose="020B0503020204020204" pitchFamily="34" charset="-122"/>
              </a:rPr>
              <a:t>教育背景</a:t>
            </a:r>
            <a:r>
              <a:rPr lang="zh-CN" altLang="en-US" sz="2800" dirty="0" smtClean="0">
                <a:solidFill>
                  <a:srgbClr val="FF0000"/>
                </a:solidFill>
                <a:latin typeface="微软雅黑" panose="020B0503020204020204" pitchFamily="34" charset="-122"/>
                <a:ea typeface="微软雅黑" panose="020B0503020204020204" pitchFamily="34" charset="-122"/>
              </a:rPr>
              <a:t>的变化：</a:t>
            </a:r>
            <a:endParaRPr lang="en-US" altLang="zh-CN" sz="2800" dirty="0" smtClean="0">
              <a:solidFill>
                <a:srgbClr val="FF0000"/>
              </a:solidFill>
              <a:latin typeface="微软雅黑" panose="020B0503020204020204" pitchFamily="34" charset="-122"/>
              <a:ea typeface="微软雅黑" panose="020B0503020204020204" pitchFamily="34" charset="-122"/>
            </a:endParaRPr>
          </a:p>
          <a:p>
            <a:endParaRPr lang="zh-CN" altLang="en-US" dirty="0">
              <a:solidFill>
                <a:srgbClr val="FF0000"/>
              </a:solidFill>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       高等教育的性质发生了重大变化，进行了一系列</a:t>
            </a:r>
            <a:r>
              <a:rPr lang="zh-CN" altLang="en-US" dirty="0" smtClean="0">
                <a:latin typeface="微软雅黑" panose="020B0503020204020204" pitchFamily="34" charset="-122"/>
                <a:ea typeface="微软雅黑" panose="020B0503020204020204" pitchFamily="34" charset="-122"/>
              </a:rPr>
              <a:t>改革，传统</a:t>
            </a:r>
            <a:r>
              <a:rPr lang="zh-CN" altLang="en-US" dirty="0">
                <a:latin typeface="微软雅黑" panose="020B0503020204020204" pitchFamily="34" charset="-122"/>
                <a:ea typeface="微软雅黑" panose="020B0503020204020204" pitchFamily="34" charset="-122"/>
              </a:rPr>
              <a:t>的教育形式基本上都被革新了</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自然科学</a:t>
            </a:r>
            <a:r>
              <a:rPr lang="zh-CN" altLang="en-US" dirty="0">
                <a:latin typeface="微软雅黑" panose="020B0503020204020204" pitchFamily="34" charset="-122"/>
                <a:ea typeface="微软雅黑" panose="020B0503020204020204" pitchFamily="34" charset="-122"/>
              </a:rPr>
              <a:t>、人文科学、社会科学达到了融合发展、交叉渗透的境界</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r>
              <a:rPr lang="en-US" altLang="zh-CN" dirty="0">
                <a:solidFill>
                  <a:srgbClr val="FF0000"/>
                </a:solidFill>
                <a:latin typeface="微软雅黑" panose="020B0503020204020204" pitchFamily="34" charset="-122"/>
                <a:ea typeface="微软雅黑" panose="020B0503020204020204" pitchFamily="34" charset="-122"/>
              </a:rPr>
              <a:t> </a:t>
            </a:r>
            <a:r>
              <a:rPr lang="en-US" altLang="zh-CN" dirty="0" smtClean="0">
                <a:solidFill>
                  <a:srgbClr val="FF0000"/>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现代</a:t>
            </a:r>
            <a:r>
              <a:rPr lang="zh-CN" altLang="en-US" dirty="0">
                <a:latin typeface="微软雅黑" panose="020B0503020204020204" pitchFamily="34" charset="-122"/>
                <a:ea typeface="微软雅黑" panose="020B0503020204020204" pitchFamily="34" charset="-122"/>
              </a:rPr>
              <a:t>自然科学发展的鲜明特点是既高度分化，又高度综合。</a:t>
            </a:r>
            <a:endParaRPr lang="zh-CN" altLang="en-US"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p:txBody>
      </p:sp>
      <p:pic>
        <p:nvPicPr>
          <p:cNvPr id="15367" name="Picture 7" descr="10"/>
          <p:cNvPicPr>
            <a:picLocks noChangeAspect="1" noChangeArrowheads="1"/>
          </p:cNvPicPr>
          <p:nvPr/>
        </p:nvPicPr>
        <p:blipFill rotWithShape="1">
          <a:blip r:embed="rId1">
            <a:extLst>
              <a:ext uri="{28A0092B-C50C-407E-A947-70E740481C1C}">
                <a14:useLocalDpi xmlns:a14="http://schemas.microsoft.com/office/drawing/2010/main" val="0"/>
              </a:ext>
            </a:extLst>
          </a:blip>
          <a:srcRect b="6223"/>
          <a:stretch>
            <a:fillRect/>
          </a:stretch>
        </p:blipFill>
        <p:spPr bwMode="auto">
          <a:xfrm>
            <a:off x="4139952" y="1557337"/>
            <a:ext cx="4868003" cy="365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14414" y="142852"/>
            <a:ext cx="7498080" cy="1143000"/>
          </a:xfrm>
        </p:spPr>
        <p:txBody>
          <a:bodyPr>
            <a:normAutofit/>
          </a:bodyPr>
          <a:lstStyle/>
          <a:p>
            <a:r>
              <a:rPr lang="zh-CN" altLang="en-US" sz="2800" dirty="0" smtClean="0">
                <a:solidFill>
                  <a:srgbClr val="FF0000"/>
                </a:solidFill>
              </a:rPr>
              <a:t>学科交叉：</a:t>
            </a:r>
            <a:r>
              <a:rPr lang="zh-CN" altLang="en-US" sz="2800" dirty="0" smtClean="0"/>
              <a:t>浙江大学</a:t>
            </a:r>
            <a:r>
              <a:rPr lang="zh-CN" altLang="en-US" sz="2800" dirty="0"/>
              <a:t>紫金港校区西</a:t>
            </a:r>
            <a:r>
              <a:rPr lang="zh-CN" altLang="en-US" sz="2800" dirty="0" smtClean="0"/>
              <a:t>区概念竞赛</a:t>
            </a:r>
            <a:endParaRPr lang="zh-CN" altLang="en-US" sz="2800" dirty="0"/>
          </a:p>
        </p:txBody>
      </p:sp>
      <p:sp>
        <p:nvSpPr>
          <p:cNvPr id="3" name="内容占位符 2"/>
          <p:cNvSpPr>
            <a:spLocks noGrp="1"/>
          </p:cNvSpPr>
          <p:nvPr>
            <p:ph idx="1"/>
          </p:nvPr>
        </p:nvSpPr>
        <p:spPr/>
        <p:txBody>
          <a:bodyPr/>
          <a:lstStyle/>
          <a:p>
            <a:endParaRPr lang="zh-CN" altLang="en-US" dirty="0"/>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l="2746" r="1497" b="48882"/>
          <a:stretch>
            <a:fillRect/>
          </a:stretch>
        </p:blipFill>
        <p:spPr bwMode="auto">
          <a:xfrm>
            <a:off x="0" y="1500174"/>
            <a:ext cx="9144000" cy="3671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032547" y="1340768"/>
            <a:ext cx="4010025" cy="3963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1139" name="Text Box 3"/>
          <p:cNvSpPr txBox="1">
            <a:spLocks noChangeArrowheads="1"/>
          </p:cNvSpPr>
          <p:nvPr/>
        </p:nvSpPr>
        <p:spPr bwMode="auto">
          <a:xfrm>
            <a:off x="7415634" y="6452518"/>
            <a:ext cx="2438400"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baseline="-25000">
                <a:solidFill>
                  <a:schemeClr val="bg1"/>
                </a:solidFill>
                <a:latin typeface="Song" charset="-122"/>
                <a:ea typeface="Song" charset="-122"/>
              </a:rPr>
              <a:t>教育</a:t>
            </a:r>
            <a:r>
              <a:rPr lang="en-US" altLang="zh-CN" sz="2000" b="1" baseline="-25000">
                <a:solidFill>
                  <a:schemeClr val="bg1"/>
                </a:solidFill>
                <a:latin typeface="Song" charset="-122"/>
                <a:ea typeface="Song" charset="-122"/>
              </a:rPr>
              <a:t>--</a:t>
            </a:r>
            <a:r>
              <a:rPr lang="zh-CN" altLang="en-US" sz="2000" b="1" baseline="-25000">
                <a:solidFill>
                  <a:schemeClr val="bg1"/>
                </a:solidFill>
                <a:latin typeface="Song" charset="-122"/>
                <a:ea typeface="Song" charset="-122"/>
              </a:rPr>
              <a:t>新陈代谢</a:t>
            </a:r>
            <a:r>
              <a:rPr lang="en-US" altLang="zh-CN" sz="2000" b="1" baseline="-25000">
                <a:solidFill>
                  <a:schemeClr val="bg1"/>
                </a:solidFill>
                <a:latin typeface="Song" charset="-122"/>
                <a:ea typeface="Song" charset="-122"/>
              </a:rPr>
              <a:t>--</a:t>
            </a:r>
            <a:r>
              <a:rPr lang="zh-CN" altLang="en-US" sz="2000" b="1" baseline="-25000">
                <a:solidFill>
                  <a:schemeClr val="bg1"/>
                </a:solidFill>
                <a:latin typeface="Song" charset="-122"/>
                <a:ea typeface="Song" charset="-122"/>
              </a:rPr>
              <a:t>循环</a:t>
            </a:r>
            <a:endParaRPr lang="zh-CN" altLang="en-US" sz="2000" b="1" baseline="-25000">
              <a:solidFill>
                <a:schemeClr val="bg1"/>
              </a:solidFill>
              <a:latin typeface="Song" charset="-122"/>
              <a:ea typeface="Song" charset="-122"/>
            </a:endParaRPr>
          </a:p>
        </p:txBody>
      </p:sp>
      <p:sp>
        <p:nvSpPr>
          <p:cNvPr id="91140" name="Text Box 4"/>
          <p:cNvSpPr txBox="1">
            <a:spLocks noChangeArrowheads="1"/>
          </p:cNvSpPr>
          <p:nvPr/>
        </p:nvSpPr>
        <p:spPr bwMode="auto">
          <a:xfrm>
            <a:off x="3905672" y="737518"/>
            <a:ext cx="21431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1">
                <a:latin typeface="Song" charset="-122"/>
                <a:ea typeface="Song" charset="-122"/>
              </a:rPr>
              <a:t>实验区</a:t>
            </a:r>
            <a:endParaRPr lang="zh-CN" altLang="en-US" sz="1600" b="1">
              <a:latin typeface="Song" charset="-122"/>
              <a:ea typeface="Song" charset="-122"/>
            </a:endParaRPr>
          </a:p>
        </p:txBody>
      </p:sp>
      <p:sp>
        <p:nvSpPr>
          <p:cNvPr id="91141" name="Text Box 5"/>
          <p:cNvSpPr txBox="1">
            <a:spLocks noChangeArrowheads="1"/>
          </p:cNvSpPr>
          <p:nvPr/>
        </p:nvSpPr>
        <p:spPr bwMode="auto">
          <a:xfrm>
            <a:off x="2024906" y="4799931"/>
            <a:ext cx="21431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1" dirty="0">
                <a:latin typeface="Song" charset="-122"/>
                <a:ea typeface="Song" charset="-122"/>
              </a:rPr>
              <a:t>成熟区</a:t>
            </a:r>
            <a:endParaRPr lang="zh-CN" altLang="en-US" sz="1600" b="1" dirty="0">
              <a:latin typeface="Song" charset="-122"/>
              <a:ea typeface="Song" charset="-122"/>
            </a:endParaRPr>
          </a:p>
        </p:txBody>
      </p:sp>
      <p:sp>
        <p:nvSpPr>
          <p:cNvPr id="91142" name="Text Box 6"/>
          <p:cNvSpPr txBox="1">
            <a:spLocks noChangeArrowheads="1"/>
          </p:cNvSpPr>
          <p:nvPr/>
        </p:nvSpPr>
        <p:spPr bwMode="auto">
          <a:xfrm>
            <a:off x="6491708" y="4632851"/>
            <a:ext cx="21431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1" dirty="0">
                <a:latin typeface="Song" charset="-122"/>
                <a:ea typeface="Song" charset="-122"/>
              </a:rPr>
              <a:t>交叉区域</a:t>
            </a:r>
            <a:endParaRPr lang="zh-CN" altLang="en-US" sz="1600" b="1" dirty="0">
              <a:latin typeface="Song" charset="-122"/>
              <a:ea typeface="Song" charset="-122"/>
            </a:endParaRPr>
          </a:p>
        </p:txBody>
      </p:sp>
      <p:sp>
        <p:nvSpPr>
          <p:cNvPr id="91143" name="Text Box 7"/>
          <p:cNvSpPr txBox="1">
            <a:spLocks noChangeArrowheads="1"/>
          </p:cNvSpPr>
          <p:nvPr/>
        </p:nvSpPr>
        <p:spPr bwMode="auto">
          <a:xfrm>
            <a:off x="2024906" y="2493292"/>
            <a:ext cx="14128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aseline="-25000" dirty="0">
                <a:latin typeface="Song" charset="-122"/>
                <a:ea typeface="Song" charset="-122"/>
              </a:rPr>
              <a:t>学科领域精炼成熟的进程。学科通过不断的细究而得以精炼成熟。 </a:t>
            </a:r>
            <a:endParaRPr lang="en-US" altLang="ja-JP" baseline="-25000" dirty="0">
              <a:latin typeface="Song" charset="-122"/>
              <a:ea typeface="MS PGothic" panose="020B0600070205080204" pitchFamily="34" charset="-128"/>
            </a:endParaRPr>
          </a:p>
        </p:txBody>
      </p:sp>
      <p:sp>
        <p:nvSpPr>
          <p:cNvPr id="91144" name="Text Box 8"/>
          <p:cNvSpPr txBox="1">
            <a:spLocks noChangeArrowheads="1"/>
          </p:cNvSpPr>
          <p:nvPr/>
        </p:nvSpPr>
        <p:spPr bwMode="auto">
          <a:xfrm>
            <a:off x="4372397" y="5446043"/>
            <a:ext cx="16764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aseline="-25000" dirty="0">
                <a:latin typeface="Song" charset="-122"/>
                <a:ea typeface="Song" charset="-122"/>
              </a:rPr>
              <a:t>知识越界的进程。通过会议，交谈与媒体的渗透交流，打破知识的境界，创造新构思。 </a:t>
            </a:r>
            <a:endParaRPr lang="en-US" altLang="ja-JP" baseline="-25000" dirty="0">
              <a:latin typeface="Song" charset="-122"/>
              <a:ea typeface="MS PGothic" panose="020B0600070205080204" pitchFamily="34" charset="-128"/>
            </a:endParaRPr>
          </a:p>
        </p:txBody>
      </p:sp>
      <p:sp>
        <p:nvSpPr>
          <p:cNvPr id="91145" name="Text Box 9"/>
          <p:cNvSpPr txBox="1">
            <a:spLocks noChangeArrowheads="1"/>
          </p:cNvSpPr>
          <p:nvPr/>
        </p:nvSpPr>
        <p:spPr bwMode="auto">
          <a:xfrm>
            <a:off x="6801270" y="1629693"/>
            <a:ext cx="15240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aseline="-25000" dirty="0">
                <a:latin typeface="Song" charset="-122"/>
                <a:ea typeface="Song" charset="-122"/>
              </a:rPr>
              <a:t>萌芽学问的挑战与实验进程。新的尝试，失败的磨炼以促进新学科的成长，发展与定型化。 </a:t>
            </a:r>
            <a:endParaRPr lang="en-US" altLang="ja-JP" baseline="-25000" dirty="0">
              <a:latin typeface="Song" charset="-122"/>
              <a:ea typeface="MS PGothic" panose="020B0600070205080204" pitchFamily="34" charset="-128"/>
            </a:endParaRPr>
          </a:p>
        </p:txBody>
      </p:sp>
      <p:sp>
        <p:nvSpPr>
          <p:cNvPr id="91146" name="Rectangle 10"/>
          <p:cNvSpPr>
            <a:spLocks noChangeArrowheads="1"/>
          </p:cNvSpPr>
          <p:nvPr/>
        </p:nvSpPr>
        <p:spPr bwMode="auto">
          <a:xfrm>
            <a:off x="7426325" y="-471488"/>
            <a:ext cx="184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ja-JP" altLang="en-US" baseline="-25000">
              <a:latin typeface="Song" charset="-122"/>
              <a:ea typeface="Song" charset="-122"/>
            </a:endParaRPr>
          </a:p>
        </p:txBody>
      </p:sp>
      <p:sp>
        <p:nvSpPr>
          <p:cNvPr id="2" name="TextBox 1"/>
          <p:cNvSpPr txBox="1"/>
          <p:nvPr/>
        </p:nvSpPr>
        <p:spPr>
          <a:xfrm>
            <a:off x="1154628" y="322019"/>
            <a:ext cx="3153427" cy="830997"/>
          </a:xfrm>
          <a:prstGeom prst="rect">
            <a:avLst/>
          </a:prstGeom>
          <a:noFill/>
        </p:spPr>
        <p:txBody>
          <a:bodyPr wrap="none" rtlCol="0">
            <a:spAutoFit/>
          </a:bodyPr>
          <a:lstStyle/>
          <a:p>
            <a:r>
              <a:rPr lang="zh-CN" altLang="en-US" sz="2400" dirty="0" smtClean="0">
                <a:solidFill>
                  <a:srgbClr val="FF0000"/>
                </a:solidFill>
              </a:rPr>
              <a:t>学科交叉</a:t>
            </a:r>
            <a:endParaRPr lang="en-US" altLang="zh-CN" sz="2400" dirty="0" smtClean="0">
              <a:solidFill>
                <a:srgbClr val="FF0000"/>
              </a:solidFill>
            </a:endParaRPr>
          </a:p>
          <a:p>
            <a:r>
              <a:rPr lang="zh-CN" altLang="en-US" sz="2400" dirty="0" smtClean="0">
                <a:solidFill>
                  <a:srgbClr val="FF0000"/>
                </a:solidFill>
              </a:rPr>
              <a:t>教育</a:t>
            </a:r>
            <a:r>
              <a:rPr lang="en-US" altLang="zh-CN" sz="2400" dirty="0" smtClean="0">
                <a:solidFill>
                  <a:srgbClr val="FF0000"/>
                </a:solidFill>
              </a:rPr>
              <a:t>--</a:t>
            </a:r>
            <a:r>
              <a:rPr lang="zh-CN" altLang="en-US" sz="2400" dirty="0" smtClean="0">
                <a:solidFill>
                  <a:srgbClr val="FF0000"/>
                </a:solidFill>
              </a:rPr>
              <a:t>新陈代谢</a:t>
            </a:r>
            <a:r>
              <a:rPr lang="en-US" altLang="zh-CN" sz="2400" dirty="0" smtClean="0">
                <a:solidFill>
                  <a:srgbClr val="FF0000"/>
                </a:solidFill>
              </a:rPr>
              <a:t>—</a:t>
            </a:r>
            <a:r>
              <a:rPr lang="zh-CN" altLang="en-US" sz="2400" dirty="0" smtClean="0">
                <a:solidFill>
                  <a:srgbClr val="FF0000"/>
                </a:solidFill>
              </a:rPr>
              <a:t>循环</a:t>
            </a:r>
            <a:endParaRPr lang="zh-CN" altLang="en-US" sz="2400" dirty="0">
              <a:solidFill>
                <a:srgbClr val="FF0000"/>
              </a:solidFill>
            </a:endParaRPr>
          </a:p>
        </p:txBody>
      </p:sp>
      <p:sp>
        <p:nvSpPr>
          <p:cNvPr id="12" name="TextBox 11"/>
          <p:cNvSpPr txBox="1"/>
          <p:nvPr/>
        </p:nvSpPr>
        <p:spPr>
          <a:xfrm>
            <a:off x="6929454" y="6072206"/>
            <a:ext cx="2031325" cy="461665"/>
          </a:xfrm>
          <a:prstGeom prst="rect">
            <a:avLst/>
          </a:prstGeom>
          <a:noFill/>
        </p:spPr>
        <p:txBody>
          <a:bodyPr wrap="none" rtlCol="0">
            <a:spAutoFit/>
          </a:bodyPr>
          <a:lstStyle/>
          <a:p>
            <a:r>
              <a:rPr lang="zh-CN" altLang="en-US" sz="2400" b="1" dirty="0" smtClean="0"/>
              <a:t>东京大学方案</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91143"/>
                                        </p:tgtEl>
                                        <p:attrNameLst>
                                          <p:attrName>style.visibility</p:attrName>
                                        </p:attrNameLst>
                                      </p:cBhvr>
                                      <p:to>
                                        <p:strVal val="visible"/>
                                      </p:to>
                                    </p:set>
                                    <p:animEffect transition="in" filter="diamond(out)">
                                      <p:cBhvr>
                                        <p:cTn id="7" dur="500"/>
                                        <p:tgtEl>
                                          <p:spTgt spid="9114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1144"/>
                                        </p:tgtEl>
                                        <p:attrNameLst>
                                          <p:attrName>style.visibility</p:attrName>
                                        </p:attrNameLst>
                                      </p:cBhvr>
                                      <p:to>
                                        <p:strVal val="visible"/>
                                      </p:to>
                                    </p:set>
                                    <p:anim calcmode="lin" valueType="num">
                                      <p:cBhvr additive="base">
                                        <p:cTn id="12" dur="500" fill="hold"/>
                                        <p:tgtEl>
                                          <p:spTgt spid="91144"/>
                                        </p:tgtEl>
                                        <p:attrNameLst>
                                          <p:attrName>ppt_x</p:attrName>
                                        </p:attrNameLst>
                                      </p:cBhvr>
                                      <p:tavLst>
                                        <p:tav tm="0">
                                          <p:val>
                                            <p:strVal val="#ppt_x"/>
                                          </p:val>
                                        </p:tav>
                                        <p:tav tm="100000">
                                          <p:val>
                                            <p:strVal val="#ppt_x"/>
                                          </p:val>
                                        </p:tav>
                                      </p:tavLst>
                                    </p:anim>
                                    <p:anim calcmode="lin" valueType="num">
                                      <p:cBhvr additive="base">
                                        <p:cTn id="13" dur="500" fill="hold"/>
                                        <p:tgtEl>
                                          <p:spTgt spid="9114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0" presetClass="entr" presetSubtype="0" fill="hold" grpId="0" nodeType="clickEffect">
                                  <p:stCondLst>
                                    <p:cond delay="0"/>
                                  </p:stCondLst>
                                  <p:childTnLst>
                                    <p:set>
                                      <p:cBhvr>
                                        <p:cTn id="17" dur="1" fill="hold">
                                          <p:stCondLst>
                                            <p:cond delay="499"/>
                                          </p:stCondLst>
                                        </p:cTn>
                                        <p:tgtEl>
                                          <p:spTgt spid="91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3" grpId="0" autoUpdateAnimBg="0"/>
      <p:bldP spid="91144" grpId="0" autoUpdateAnimBg="0"/>
      <p:bldP spid="91145"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1640" y="6412686"/>
            <a:ext cx="1569660" cy="369332"/>
          </a:xfrm>
          <a:prstGeom prst="rect">
            <a:avLst/>
          </a:prstGeom>
          <a:noFill/>
        </p:spPr>
        <p:txBody>
          <a:bodyPr wrap="none" rtlCol="0">
            <a:spAutoFit/>
          </a:bodyPr>
          <a:lstStyle/>
          <a:p>
            <a:r>
              <a:rPr lang="zh-CN" altLang="en-US" dirty="0" smtClean="0"/>
              <a:t>东京大学方案</a:t>
            </a:r>
            <a:endParaRPr lang="zh-CN" altLang="en-US" dirty="0"/>
          </a:p>
        </p:txBody>
      </p:sp>
      <p:pic>
        <p:nvPicPr>
          <p:cNvPr id="21" name="Picture 2"/>
          <p:cNvPicPr>
            <a:picLocks noChangeAspect="1" noChangeArrowheads="1"/>
          </p:cNvPicPr>
          <p:nvPr/>
        </p:nvPicPr>
        <p:blipFill>
          <a:blip r:embed="rId1"/>
          <a:srcRect/>
          <a:stretch>
            <a:fillRect/>
          </a:stretch>
        </p:blipFill>
        <p:spPr bwMode="auto">
          <a:xfrm>
            <a:off x="418134" y="1556792"/>
            <a:ext cx="2441335" cy="3260216"/>
          </a:xfrm>
          <a:prstGeom prst="rect">
            <a:avLst/>
          </a:prstGeom>
          <a:noFill/>
          <a:ln w="9525">
            <a:noFill/>
            <a:miter lim="800000"/>
            <a:headEnd/>
            <a:tailEnd/>
          </a:ln>
          <a:effectLst/>
        </p:spPr>
      </p:pic>
      <p:sp>
        <p:nvSpPr>
          <p:cNvPr id="22" name="Text Box 3"/>
          <p:cNvSpPr txBox="1">
            <a:spLocks noChangeArrowheads="1"/>
          </p:cNvSpPr>
          <p:nvPr/>
        </p:nvSpPr>
        <p:spPr bwMode="auto">
          <a:xfrm>
            <a:off x="1308979" y="2218028"/>
            <a:ext cx="826532" cy="338554"/>
          </a:xfrm>
          <a:prstGeom prst="rect">
            <a:avLst/>
          </a:prstGeom>
          <a:noFill/>
          <a:ln w="9525">
            <a:noFill/>
            <a:miter lim="800000"/>
          </a:ln>
          <a:effectLst/>
        </p:spPr>
        <p:txBody>
          <a:bodyPr wrap="square">
            <a:spAutoFit/>
          </a:bodyPr>
          <a:lstStyle/>
          <a:p>
            <a:pPr>
              <a:spcBef>
                <a:spcPct val="50000"/>
              </a:spcBef>
            </a:pPr>
            <a:r>
              <a:rPr lang="zh-CN" altLang="en-US" sz="1600" b="1" dirty="0">
                <a:solidFill>
                  <a:srgbClr val="FF0000"/>
                </a:solidFill>
                <a:latin typeface="Song" charset="-122"/>
                <a:ea typeface="Song" charset="-122"/>
              </a:rPr>
              <a:t>实验区</a:t>
            </a:r>
            <a:endParaRPr lang="zh-CN" altLang="en-US" sz="1600" b="1" dirty="0">
              <a:solidFill>
                <a:srgbClr val="FF0000"/>
              </a:solidFill>
              <a:latin typeface="Song" charset="-122"/>
              <a:ea typeface="Song" charset="-122"/>
            </a:endParaRPr>
          </a:p>
        </p:txBody>
      </p:sp>
      <p:sp>
        <p:nvSpPr>
          <p:cNvPr id="23" name="Text Box 4"/>
          <p:cNvSpPr txBox="1">
            <a:spLocks noChangeArrowheads="1"/>
          </p:cNvSpPr>
          <p:nvPr/>
        </p:nvSpPr>
        <p:spPr bwMode="auto">
          <a:xfrm>
            <a:off x="1092955" y="3404098"/>
            <a:ext cx="826532" cy="338554"/>
          </a:xfrm>
          <a:prstGeom prst="rect">
            <a:avLst/>
          </a:prstGeom>
          <a:noFill/>
          <a:ln w="9525">
            <a:noFill/>
            <a:miter lim="800000"/>
          </a:ln>
          <a:effectLst/>
        </p:spPr>
        <p:txBody>
          <a:bodyPr wrap="square">
            <a:spAutoFit/>
          </a:bodyPr>
          <a:lstStyle/>
          <a:p>
            <a:pPr>
              <a:spcBef>
                <a:spcPct val="50000"/>
              </a:spcBef>
            </a:pPr>
            <a:r>
              <a:rPr lang="zh-CN" altLang="en-US" sz="1600" b="1" dirty="0">
                <a:solidFill>
                  <a:srgbClr val="FF0000"/>
                </a:solidFill>
                <a:latin typeface="Song" charset="-122"/>
                <a:ea typeface="Song" charset="-122"/>
              </a:rPr>
              <a:t>成熟区</a:t>
            </a:r>
            <a:endParaRPr lang="zh-CN" altLang="en-US" sz="1600" b="1" dirty="0">
              <a:solidFill>
                <a:srgbClr val="FF0000"/>
              </a:solidFill>
              <a:latin typeface="Song" charset="-122"/>
              <a:ea typeface="Song" charset="-122"/>
            </a:endParaRPr>
          </a:p>
        </p:txBody>
      </p:sp>
      <p:sp>
        <p:nvSpPr>
          <p:cNvPr id="24" name="Text Box 5"/>
          <p:cNvSpPr txBox="1">
            <a:spLocks noChangeArrowheads="1"/>
          </p:cNvSpPr>
          <p:nvPr/>
        </p:nvSpPr>
        <p:spPr bwMode="auto">
          <a:xfrm>
            <a:off x="118939" y="4087667"/>
            <a:ext cx="826532" cy="338554"/>
          </a:xfrm>
          <a:prstGeom prst="rect">
            <a:avLst/>
          </a:prstGeom>
          <a:noFill/>
          <a:ln w="9525">
            <a:noFill/>
            <a:miter lim="800000"/>
          </a:ln>
          <a:effectLst/>
        </p:spPr>
        <p:txBody>
          <a:bodyPr wrap="square">
            <a:spAutoFit/>
          </a:bodyPr>
          <a:lstStyle/>
          <a:p>
            <a:pPr>
              <a:spcBef>
                <a:spcPct val="50000"/>
              </a:spcBef>
            </a:pPr>
            <a:r>
              <a:rPr lang="zh-CN" altLang="en-US" sz="1600" b="1" dirty="0">
                <a:solidFill>
                  <a:srgbClr val="FF0000"/>
                </a:solidFill>
                <a:latin typeface="Song" charset="-122"/>
                <a:ea typeface="Song" charset="-122"/>
              </a:rPr>
              <a:t>交叉区</a:t>
            </a:r>
            <a:endParaRPr lang="zh-CN" altLang="en-US" sz="1600" b="1" dirty="0">
              <a:solidFill>
                <a:srgbClr val="FF0000"/>
              </a:solidFill>
              <a:latin typeface="Song" charset="-122"/>
              <a:ea typeface="Song" charset="-122"/>
            </a:endParaRPr>
          </a:p>
        </p:txBody>
      </p:sp>
      <p:pic>
        <p:nvPicPr>
          <p:cNvPr id="25602" name="Picture 2" descr="G:\校园规划 安徽会议讲座\浙江大学校园规划论文\浙江大学西校区规划\图12 三个学科区域布置图.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824" y="264931"/>
            <a:ext cx="6172333" cy="61477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校园规划 安徽会议讲座\浙江大学西校区规划\图5 总平面图.jpg"/>
          <p:cNvPicPr>
            <a:picLocks noChangeAspect="1" noChangeArrowheads="1"/>
          </p:cNvPicPr>
          <p:nvPr/>
        </p:nvPicPr>
        <p:blipFill>
          <a:blip r:embed="rId1" cstate="print"/>
          <a:srcRect/>
          <a:stretch>
            <a:fillRect/>
          </a:stretch>
        </p:blipFill>
        <p:spPr bwMode="auto">
          <a:xfrm>
            <a:off x="428596" y="285728"/>
            <a:ext cx="8534410" cy="6215106"/>
          </a:xfrm>
          <a:prstGeom prst="rect">
            <a:avLst/>
          </a:prstGeom>
          <a:noFill/>
        </p:spPr>
      </p:pic>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480" y="500042"/>
            <a:ext cx="1949368" cy="192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P7-1 拷贝"/>
          <p:cNvPicPr>
            <a:picLocks noChangeAspect="1" noChangeArrowheads="1"/>
          </p:cNvPicPr>
          <p:nvPr/>
        </p:nvPicPr>
        <p:blipFill>
          <a:blip r:embed="rId1" cstate="print">
            <a:extLst>
              <a:ext uri="{28A0092B-C50C-407E-A947-70E740481C1C}">
                <a14:useLocalDpi xmlns:a14="http://schemas.microsoft.com/office/drawing/2010/main" val="0"/>
              </a:ext>
            </a:extLst>
          </a:blip>
          <a:srcRect l="14230" t="3796" r="15247" b="57257"/>
          <a:stretch>
            <a:fillRect/>
          </a:stretch>
        </p:blipFill>
        <p:spPr bwMode="auto">
          <a:xfrm>
            <a:off x="395535" y="2492896"/>
            <a:ext cx="5407933" cy="422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P4-1 拷贝"/>
          <p:cNvPicPr>
            <a:picLocks noChangeAspect="1" noChangeArrowheads="1"/>
          </p:cNvPicPr>
          <p:nvPr/>
        </p:nvPicPr>
        <p:blipFill>
          <a:blip r:embed="rId2">
            <a:extLst>
              <a:ext uri="{28A0092B-C50C-407E-A947-70E740481C1C}">
                <a14:useLocalDpi xmlns:a14="http://schemas.microsoft.com/office/drawing/2010/main" val="0"/>
              </a:ext>
            </a:extLst>
          </a:blip>
          <a:srcRect l="10410" t="3807" r="44795" b="80440"/>
          <a:stretch>
            <a:fillRect/>
          </a:stretch>
        </p:blipFill>
        <p:spPr>
          <a:xfrm>
            <a:off x="1357289" y="0"/>
            <a:ext cx="5745767" cy="285749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2" descr="琦玉县立大学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2589499"/>
            <a:ext cx="2239962" cy="39338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2" descr="P4-1 拷贝"/>
          <p:cNvPicPr>
            <a:picLocks noGrp="1" noChangeAspect="1" noChangeArrowheads="1"/>
          </p:cNvPicPr>
          <p:nvPr>
            <p:ph/>
          </p:nvPr>
        </p:nvPicPr>
        <p:blipFill>
          <a:blip r:embed="rId1" cstate="print">
            <a:extLst>
              <a:ext uri="{28A0092B-C50C-407E-A947-70E740481C1C}">
                <a14:useLocalDpi xmlns:a14="http://schemas.microsoft.com/office/drawing/2010/main" val="0"/>
              </a:ext>
            </a:extLst>
          </a:blip>
          <a:srcRect t="79739" b="3819"/>
          <a:stretch>
            <a:fillRect/>
          </a:stretch>
        </p:blipFill>
        <p:spPr>
          <a:xfrm>
            <a:off x="0" y="4687888"/>
            <a:ext cx="9144000" cy="21256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0532" name="Picture 4" descr="P4-1 拷贝"/>
          <p:cNvPicPr>
            <a:picLocks noChangeAspect="1" noChangeArrowheads="1"/>
          </p:cNvPicPr>
          <p:nvPr/>
        </p:nvPicPr>
        <p:blipFill>
          <a:blip r:embed="rId2">
            <a:extLst>
              <a:ext uri="{28A0092B-C50C-407E-A947-70E740481C1C}">
                <a14:useLocalDpi xmlns:a14="http://schemas.microsoft.com/office/drawing/2010/main" val="0"/>
              </a:ext>
            </a:extLst>
          </a:blip>
          <a:srcRect l="5504" t="64699" r="35034" b="23256"/>
          <a:stretch>
            <a:fillRect/>
          </a:stretch>
        </p:blipFill>
        <p:spPr bwMode="auto">
          <a:xfrm>
            <a:off x="0" y="1963738"/>
            <a:ext cx="9144000" cy="261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534" name="Picture 6" descr="琦玉县立大学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034" y="142852"/>
            <a:ext cx="3600450" cy="2690813"/>
          </a:xfrm>
          <a:prstGeom prst="rect">
            <a:avLst/>
          </a:prstGeom>
          <a:noFill/>
          <a:extLst>
            <a:ext uri="{909E8E84-426E-40DD-AFC4-6F175D3DCCD1}">
              <a14:hiddenFill xmlns:a14="http://schemas.microsoft.com/office/drawing/2010/main">
                <a:solidFill>
                  <a:srgbClr val="FFFFFF"/>
                </a:solidFill>
              </a14:hiddenFill>
            </a:ext>
          </a:extLst>
        </p:spPr>
      </p:pic>
      <p:pic>
        <p:nvPicPr>
          <p:cNvPr id="150535" name="Picture 7" descr="琦玉县立大学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7686" y="142852"/>
            <a:ext cx="4248150" cy="27225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71600" y="188640"/>
            <a:ext cx="7704856" cy="3024336"/>
          </a:xfrm>
        </p:spPr>
        <p:txBody>
          <a:bodyPr>
            <a:normAutofit/>
          </a:bodyPr>
          <a:lstStyle/>
          <a:p>
            <a:pPr marL="82550" indent="0">
              <a:buNone/>
            </a:pPr>
            <a:r>
              <a:rPr lang="zh-CN" altLang="en-US" sz="2800" dirty="0" smtClean="0">
                <a:solidFill>
                  <a:srgbClr val="FF0000"/>
                </a:solidFill>
              </a:rPr>
              <a:t>信息</a:t>
            </a:r>
            <a:r>
              <a:rPr lang="zh-CN" altLang="en-US" sz="2800" dirty="0" smtClean="0">
                <a:solidFill>
                  <a:srgbClr val="FF0000"/>
                </a:solidFill>
              </a:rPr>
              <a:t>时代的</a:t>
            </a:r>
            <a:r>
              <a:rPr lang="zh-CN" altLang="en-US" sz="2800" dirty="0" smtClean="0">
                <a:solidFill>
                  <a:srgbClr val="FF0000"/>
                </a:solidFill>
              </a:rPr>
              <a:t>校园</a:t>
            </a:r>
            <a:r>
              <a:rPr lang="zh-CN" altLang="en-US" sz="2800" dirty="0" smtClean="0">
                <a:solidFill>
                  <a:srgbClr val="FF0000"/>
                </a:solidFill>
              </a:rPr>
              <a:t>规划</a:t>
            </a:r>
            <a:r>
              <a:rPr lang="zh-CN" altLang="en-US" sz="2800" dirty="0" smtClean="0">
                <a:solidFill>
                  <a:srgbClr val="FF0000"/>
                </a:solidFill>
              </a:rPr>
              <a:t>设计</a:t>
            </a:r>
            <a:endParaRPr lang="en-US" altLang="zh-CN" sz="2800" dirty="0" smtClean="0">
              <a:solidFill>
                <a:srgbClr val="FF0000"/>
              </a:solidFill>
            </a:endParaRPr>
          </a:p>
          <a:p>
            <a:r>
              <a:rPr lang="zh-CN" altLang="en-US" sz="1900" dirty="0" smtClean="0"/>
              <a:t>    </a:t>
            </a:r>
            <a:r>
              <a:rPr lang="zh-CN" altLang="en-US" sz="1800" dirty="0" smtClean="0"/>
              <a:t>新</a:t>
            </a:r>
            <a:r>
              <a:rPr lang="zh-CN" altLang="en-US" sz="1800" dirty="0"/>
              <a:t>校园要</a:t>
            </a:r>
            <a:r>
              <a:rPr lang="zh-CN" altLang="en-US" sz="1800" dirty="0" smtClean="0"/>
              <a:t>适应</a:t>
            </a:r>
            <a:r>
              <a:rPr lang="zh-CN" altLang="en-US" sz="1800" dirty="0" smtClean="0"/>
              <a:t>信息</a:t>
            </a:r>
            <a:r>
              <a:rPr lang="zh-CN" altLang="en-US" sz="1800" dirty="0" smtClean="0"/>
              <a:t>时代</a:t>
            </a:r>
            <a:r>
              <a:rPr lang="zh-CN" altLang="en-US" sz="1800" dirty="0"/>
              <a:t>的发展，</a:t>
            </a:r>
            <a:r>
              <a:rPr lang="zh-CN" altLang="en-US" sz="1800" dirty="0" smtClean="0"/>
              <a:t>校园内部</a:t>
            </a:r>
            <a:r>
              <a:rPr lang="zh-CN" altLang="en-US" sz="1800" dirty="0"/>
              <a:t>交通、环境、设备要实现网络布局，</a:t>
            </a:r>
            <a:r>
              <a:rPr lang="zh-CN" altLang="en-US" sz="1800" dirty="0" smtClean="0"/>
              <a:t>教学</a:t>
            </a:r>
            <a:r>
              <a:rPr lang="zh-CN" altLang="en-US" sz="1800" dirty="0"/>
              <a:t>手段、教学设施、教学方法也要适应</a:t>
            </a:r>
            <a:r>
              <a:rPr lang="zh-CN" altLang="en-US" sz="1800" dirty="0" smtClean="0"/>
              <a:t>网络化</a:t>
            </a:r>
            <a:r>
              <a:rPr lang="zh-CN" altLang="en-US" sz="1800" dirty="0"/>
              <a:t>的要求，要强调信息的交流和流通，</a:t>
            </a:r>
            <a:r>
              <a:rPr lang="zh-CN" altLang="en-US" sz="1800" dirty="0" smtClean="0"/>
              <a:t>密切学科</a:t>
            </a:r>
            <a:r>
              <a:rPr lang="zh-CN" altLang="en-US" sz="1800" dirty="0"/>
              <a:t>与学科之间、人与人之间的联系与</a:t>
            </a:r>
            <a:r>
              <a:rPr lang="zh-CN" altLang="en-US" sz="1800" dirty="0" smtClean="0"/>
              <a:t>交融</a:t>
            </a:r>
            <a:r>
              <a:rPr lang="zh-CN" altLang="en-US" sz="1800" dirty="0"/>
              <a:t>，</a:t>
            </a:r>
            <a:r>
              <a:rPr lang="zh-CN" altLang="en-US" sz="1800" dirty="0" smtClean="0"/>
              <a:t>发挥现代大学多</a:t>
            </a:r>
            <a:r>
              <a:rPr lang="zh-CN" altLang="en-US" sz="1800" dirty="0"/>
              <a:t>学科交叉综合的优势</a:t>
            </a:r>
            <a:r>
              <a:rPr lang="zh-CN" altLang="en-US" sz="1800" dirty="0" smtClean="0"/>
              <a:t>。</a:t>
            </a:r>
            <a:endParaRPr lang="en-US" altLang="zh-CN" sz="1800" dirty="0" smtClean="0"/>
          </a:p>
          <a:p>
            <a:r>
              <a:rPr lang="en-US" altLang="zh-CN" sz="1800" dirty="0"/>
              <a:t> </a:t>
            </a:r>
            <a:r>
              <a:rPr lang="en-US" altLang="zh-CN" sz="1800" dirty="0" smtClean="0"/>
              <a:t>    </a:t>
            </a:r>
            <a:r>
              <a:rPr lang="zh-CN" altLang="en-US" sz="1800" dirty="0" smtClean="0"/>
              <a:t>建筑布局以</a:t>
            </a:r>
            <a:r>
              <a:rPr lang="zh-CN" altLang="en-US" sz="1800" dirty="0"/>
              <a:t>若干单体组合形成</a:t>
            </a:r>
            <a:r>
              <a:rPr lang="zh-CN" altLang="en-US" sz="1800" dirty="0" smtClean="0"/>
              <a:t>网络化</a:t>
            </a:r>
            <a:r>
              <a:rPr lang="zh-CN" altLang="en-US" sz="1800" dirty="0"/>
              <a:t>的建筑群，为宽带网和多媒体平台</a:t>
            </a:r>
            <a:r>
              <a:rPr lang="zh-CN" altLang="en-US" sz="1800" dirty="0" smtClean="0"/>
              <a:t>建设以及</a:t>
            </a:r>
            <a:r>
              <a:rPr lang="zh-CN" altLang="en-US" sz="1800" dirty="0"/>
              <a:t>信息资源共享创造条件。</a:t>
            </a:r>
            <a:endParaRPr lang="zh-CN" altLang="en-US" sz="1800" dirty="0"/>
          </a:p>
        </p:txBody>
      </p:sp>
      <p:pic>
        <p:nvPicPr>
          <p:cNvPr id="13314" name="Picture 2" descr="G:\校园规划 安徽会议讲座\台州高教园区文本\分区块规划\005.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26442" t="14423" b="6041"/>
          <a:stretch>
            <a:fillRect/>
          </a:stretch>
        </p:blipFill>
        <p:spPr bwMode="auto">
          <a:xfrm>
            <a:off x="2195736" y="2609528"/>
            <a:ext cx="5757184" cy="424847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616" y="-99392"/>
            <a:ext cx="7498080" cy="1143000"/>
          </a:xfrm>
        </p:spPr>
        <p:txBody>
          <a:bodyPr>
            <a:normAutofit/>
          </a:bodyPr>
          <a:lstStyle/>
          <a:p>
            <a:r>
              <a:rPr lang="zh-CN" altLang="en-US" sz="2800" dirty="0" smtClean="0">
                <a:solidFill>
                  <a:srgbClr val="FF0000"/>
                </a:solidFill>
              </a:rPr>
              <a:t>校园规划的网络化</a:t>
            </a:r>
            <a:endParaRPr lang="zh-CN" altLang="en-US" sz="2800" dirty="0">
              <a:solidFill>
                <a:srgbClr val="FF0000"/>
              </a:solidFill>
            </a:endParaRPr>
          </a:p>
        </p:txBody>
      </p:sp>
      <p:sp>
        <p:nvSpPr>
          <p:cNvPr id="3" name="内容占位符 2"/>
          <p:cNvSpPr>
            <a:spLocks noGrp="1"/>
          </p:cNvSpPr>
          <p:nvPr>
            <p:ph idx="1"/>
          </p:nvPr>
        </p:nvSpPr>
        <p:spPr>
          <a:xfrm>
            <a:off x="4478544" y="1447800"/>
            <a:ext cx="4455144" cy="4800600"/>
          </a:xfrm>
        </p:spPr>
        <p:txBody>
          <a:bodyPr>
            <a:normAutofit lnSpcReduction="10000"/>
          </a:bodyPr>
          <a:lstStyle/>
          <a:p>
            <a:pPr>
              <a:lnSpc>
                <a:spcPct val="110000"/>
              </a:lnSpc>
            </a:pPr>
            <a:r>
              <a:rPr lang="en-US" altLang="zh-CN" sz="1800" dirty="0">
                <a:solidFill>
                  <a:srgbClr val="FF0000"/>
                </a:solidFill>
              </a:rPr>
              <a:t>(1)</a:t>
            </a:r>
            <a:r>
              <a:rPr lang="zh-CN" altLang="en-US" sz="1800" dirty="0">
                <a:solidFill>
                  <a:srgbClr val="FF0000"/>
                </a:solidFill>
              </a:rPr>
              <a:t>道路交通网络</a:t>
            </a:r>
            <a:endParaRPr lang="zh-CN" altLang="en-US" sz="1800" dirty="0">
              <a:solidFill>
                <a:srgbClr val="FF0000"/>
              </a:solidFill>
            </a:endParaRPr>
          </a:p>
          <a:p>
            <a:r>
              <a:rPr lang="zh-CN" altLang="en-US" sz="1800" dirty="0" smtClean="0"/>
              <a:t>     以</a:t>
            </a:r>
            <a:r>
              <a:rPr lang="zh-CN" altLang="en-US" sz="1800" dirty="0"/>
              <a:t>车行环线围合</a:t>
            </a:r>
            <a:r>
              <a:rPr lang="zh-CN" altLang="en-US" sz="1800" dirty="0" smtClean="0"/>
              <a:t>中心步行</a:t>
            </a:r>
            <a:r>
              <a:rPr lang="zh-CN" altLang="en-US" sz="1800" dirty="0"/>
              <a:t>区，并连接教学区、生活区和运动区</a:t>
            </a:r>
            <a:r>
              <a:rPr lang="zh-CN" altLang="en-US" sz="1800" dirty="0" smtClean="0"/>
              <a:t>。这样</a:t>
            </a:r>
            <a:r>
              <a:rPr lang="zh-CN" altLang="en-US" sz="1800" dirty="0"/>
              <a:t>不仅加强了中心区的整体性，提高</a:t>
            </a:r>
            <a:r>
              <a:rPr lang="zh-CN" altLang="en-US" sz="1800" dirty="0" smtClean="0"/>
              <a:t>了环境质量</a:t>
            </a:r>
            <a:r>
              <a:rPr lang="zh-CN" altLang="en-US" sz="1800" dirty="0"/>
              <a:t>，也使步行系统和车行系统</a:t>
            </a:r>
            <a:r>
              <a:rPr lang="zh-CN" altLang="en-US" sz="1800" dirty="0" smtClean="0"/>
              <a:t>有机结合</a:t>
            </a:r>
            <a:r>
              <a:rPr lang="zh-CN" altLang="en-US" sz="1800" dirty="0"/>
              <a:t>，共同构建安全、通畅的校园交通</a:t>
            </a:r>
            <a:r>
              <a:rPr lang="zh-CN" altLang="en-US" sz="1800" dirty="0" smtClean="0"/>
              <a:t>流线体系：</a:t>
            </a:r>
            <a:endParaRPr lang="en-US" altLang="zh-CN" sz="1800" dirty="0" smtClean="0"/>
          </a:p>
          <a:p>
            <a:r>
              <a:rPr lang="en-US" altLang="zh-CN" sz="1800" dirty="0" smtClean="0">
                <a:solidFill>
                  <a:srgbClr val="FF0000"/>
                </a:solidFill>
              </a:rPr>
              <a:t>(2)</a:t>
            </a:r>
            <a:r>
              <a:rPr lang="zh-CN" altLang="en-US" sz="1800" dirty="0" smtClean="0">
                <a:solidFill>
                  <a:srgbClr val="FF0000"/>
                </a:solidFill>
              </a:rPr>
              <a:t>供电系统网络</a:t>
            </a:r>
            <a:endParaRPr lang="zh-CN" altLang="en-US" sz="1800" dirty="0" smtClean="0">
              <a:solidFill>
                <a:srgbClr val="FF0000"/>
              </a:solidFill>
            </a:endParaRPr>
          </a:p>
          <a:p>
            <a:r>
              <a:rPr lang="zh-CN" altLang="en-US" sz="1800" dirty="0" smtClean="0"/>
              <a:t>    由城市变电所通入，各组团设配电间，实现一万千伏安双路高压供电，组团级配电间全部实现计算机网络控制、自动计量。</a:t>
            </a:r>
            <a:endParaRPr lang="zh-CN" altLang="en-US" sz="1800" dirty="0" smtClean="0"/>
          </a:p>
          <a:p>
            <a:r>
              <a:rPr lang="en-US" altLang="zh-CN" sz="1800" dirty="0" smtClean="0">
                <a:solidFill>
                  <a:srgbClr val="FF0000"/>
                </a:solidFill>
              </a:rPr>
              <a:t>(3)</a:t>
            </a:r>
            <a:r>
              <a:rPr lang="zh-CN" altLang="en-US" sz="1800" dirty="0" smtClean="0">
                <a:solidFill>
                  <a:srgbClr val="FF0000"/>
                </a:solidFill>
              </a:rPr>
              <a:t>校园计算机网络系统</a:t>
            </a:r>
            <a:endParaRPr lang="zh-CN" altLang="en-US" sz="1800" dirty="0" smtClean="0">
              <a:solidFill>
                <a:srgbClr val="FF0000"/>
              </a:solidFill>
            </a:endParaRPr>
          </a:p>
          <a:p>
            <a:r>
              <a:rPr lang="zh-CN" altLang="en-US" sz="1800" dirty="0" smtClean="0"/>
              <a:t>   各教学实验楼、图书信息楼、行政中心和学生宿舍均设计安装了校园局域网，并可以与校外网络互通，实现了教学和管理的网络化。</a:t>
            </a:r>
            <a:endParaRPr lang="zh-CN" altLang="en-US" sz="1800" dirty="0" smtClean="0"/>
          </a:p>
          <a:p>
            <a:endParaRPr lang="zh-CN" altLang="en-US" sz="1800" dirty="0"/>
          </a:p>
        </p:txBody>
      </p:sp>
      <p:pic>
        <p:nvPicPr>
          <p:cNvPr id="4" name="Picture 2" descr="G:\校园规划 安徽会议讲座\上海工大方案一\d3功能交通.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50000"/>
          <a:stretch>
            <a:fillRect/>
          </a:stretch>
        </p:blipFill>
        <p:spPr bwMode="auto">
          <a:xfrm>
            <a:off x="0" y="1052736"/>
            <a:ext cx="4467852" cy="56436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smtClean="0">
                <a:solidFill>
                  <a:srgbClr val="FF0000"/>
                </a:solidFill>
                <a:latin typeface="Calibri" panose="020F0502020204030204" pitchFamily="34" charset="0"/>
                <a:ea typeface="方正细圆简体" charset="-122"/>
              </a:rPr>
              <a:t>西方大学</a:t>
            </a:r>
            <a:r>
              <a:rPr lang="zh-CN" altLang="en-US" sz="2800" b="1" dirty="0" smtClean="0">
                <a:solidFill>
                  <a:srgbClr val="FF0000"/>
                </a:solidFill>
                <a:latin typeface="Calibri" panose="020F0502020204030204" pitchFamily="34" charset="0"/>
                <a:ea typeface="方正细圆简体" charset="-122"/>
              </a:rPr>
              <a:t>校园规划的</a:t>
            </a:r>
            <a:r>
              <a:rPr lang="zh-CN" altLang="en-US" sz="2800" b="1" dirty="0" smtClean="0">
                <a:solidFill>
                  <a:srgbClr val="FF0000"/>
                </a:solidFill>
                <a:latin typeface="Calibri" panose="020F0502020204030204" pitchFamily="34" charset="0"/>
                <a:ea typeface="方正细圆简体" charset="-122"/>
              </a:rPr>
              <a:t>原型</a:t>
            </a:r>
            <a:r>
              <a:rPr lang="en-US" altLang="zh-CN" sz="2800" b="1" dirty="0" smtClean="0">
                <a:solidFill>
                  <a:srgbClr val="FF0000"/>
                </a:solidFill>
                <a:latin typeface="Calibri" panose="020F0502020204030204" pitchFamily="34" charset="0"/>
                <a:ea typeface="方正细圆简体" charset="-122"/>
              </a:rPr>
              <a:t>1</a:t>
            </a:r>
            <a:r>
              <a:rPr lang="zh-CN" altLang="en-US" sz="2800" b="1" dirty="0" smtClean="0">
                <a:solidFill>
                  <a:srgbClr val="FF0000"/>
                </a:solidFill>
                <a:latin typeface="Calibri" panose="020F0502020204030204" pitchFamily="34" charset="0"/>
                <a:ea typeface="方正细圆简体" charset="-122"/>
              </a:rPr>
              <a:t>：方院</a:t>
            </a:r>
            <a:br>
              <a:rPr lang="zh-CN" altLang="en-US" sz="2800" b="1" dirty="0">
                <a:latin typeface="Calibri" panose="020F0502020204030204" pitchFamily="34" charset="0"/>
                <a:ea typeface="方正细圆简体" charset="-122"/>
              </a:rPr>
            </a:br>
            <a:endParaRPr lang="zh-CN" altLang="en-US" sz="2800" dirty="0"/>
          </a:p>
        </p:txBody>
      </p:sp>
      <p:pic>
        <p:nvPicPr>
          <p:cNvPr id="5" name="Picture 7" descr="0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1559" y="3719697"/>
            <a:ext cx="4392488" cy="2575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323702" y="4051514"/>
            <a:ext cx="3384376" cy="646331"/>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a:p>
            <a:endParaRPr lang="zh-CN" altLang="en-US" dirty="0"/>
          </a:p>
        </p:txBody>
      </p:sp>
      <p:sp>
        <p:nvSpPr>
          <p:cNvPr id="7" name="TextBox 6"/>
          <p:cNvSpPr txBox="1"/>
          <p:nvPr/>
        </p:nvSpPr>
        <p:spPr>
          <a:xfrm>
            <a:off x="1475656" y="1196752"/>
            <a:ext cx="6624736" cy="2308324"/>
          </a:xfrm>
          <a:prstGeom prst="rect">
            <a:avLst/>
          </a:prstGeom>
          <a:noFill/>
        </p:spPr>
        <p:txBody>
          <a:bodyPr wrap="square" rtlCol="0">
            <a:spAutoFit/>
          </a:bodyPr>
          <a:lstStyle/>
          <a:p>
            <a:r>
              <a:rPr lang="zh-CN" altLang="en-US" dirty="0">
                <a:solidFill>
                  <a:srgbClr val="FF0000"/>
                </a:solidFill>
                <a:latin typeface="微软雅黑" panose="020B0503020204020204" pitchFamily="34" charset="-122"/>
                <a:ea typeface="微软雅黑" panose="020B0503020204020204" pitchFamily="34" charset="-122"/>
              </a:rPr>
              <a:t>四方</a:t>
            </a:r>
            <a:r>
              <a:rPr lang="zh-CN" altLang="en-US" dirty="0" smtClean="0">
                <a:solidFill>
                  <a:srgbClr val="FF0000"/>
                </a:solidFill>
                <a:latin typeface="微软雅黑" panose="020B0503020204020204" pitchFamily="34" charset="-122"/>
                <a:ea typeface="微软雅黑" panose="020B0503020204020204" pitchFamily="34" charset="-122"/>
              </a:rPr>
              <a:t>院的建筑形式：</a:t>
            </a:r>
            <a:endParaRPr lang="en-US" altLang="zh-CN" dirty="0" smtClean="0">
              <a:solidFill>
                <a:srgbClr val="FF0000"/>
              </a:solidFill>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     在</a:t>
            </a:r>
            <a:r>
              <a:rPr lang="zh-CN" altLang="en-US" dirty="0">
                <a:latin typeface="微软雅黑" panose="020B0503020204020204" pitchFamily="34" charset="-122"/>
                <a:ea typeface="微软雅黑" panose="020B0503020204020204" pitchFamily="34" charset="-122"/>
              </a:rPr>
              <a:t>这个四方院中包括教室，供就餐、集会及讲学的大厅、教师和学生宿舍等</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r>
              <a:rPr lang="zh-CN" altLang="en-US" dirty="0" smtClean="0">
                <a:solidFill>
                  <a:srgbClr val="FF0000"/>
                </a:solidFill>
                <a:latin typeface="微软雅黑" panose="020B0503020204020204" pitchFamily="34" charset="-122"/>
                <a:ea typeface="微软雅黑" panose="020B0503020204020204" pitchFamily="34" charset="-122"/>
              </a:rPr>
              <a:t>方</a:t>
            </a:r>
            <a:r>
              <a:rPr lang="zh-CN" altLang="en-US" dirty="0">
                <a:solidFill>
                  <a:srgbClr val="FF0000"/>
                </a:solidFill>
                <a:latin typeface="微软雅黑" panose="020B0503020204020204" pitchFamily="34" charset="-122"/>
                <a:ea typeface="微软雅黑" panose="020B0503020204020204" pitchFamily="34" charset="-122"/>
              </a:rPr>
              <a:t>院式校园：</a:t>
            </a:r>
            <a:endParaRPr lang="zh-CN" altLang="en-US" dirty="0">
              <a:solidFill>
                <a:srgbClr val="FF0000"/>
              </a:solidFill>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19</a:t>
            </a:r>
            <a:r>
              <a:rPr lang="zh-CN" altLang="en-US" dirty="0" smtClean="0">
                <a:latin typeface="微软雅黑" panose="020B0503020204020204" pitchFamily="34" charset="-122"/>
                <a:ea typeface="微软雅黑" panose="020B0503020204020204" pitchFamily="34" charset="-122"/>
              </a:rPr>
              <a:t>世纪以前，欧美大</a:t>
            </a:r>
            <a:r>
              <a:rPr lang="zh-CN" altLang="en-US" dirty="0">
                <a:latin typeface="微软雅黑" panose="020B0503020204020204" pitchFamily="34" charset="-122"/>
                <a:ea typeface="微软雅黑" panose="020B0503020204020204" pitchFamily="34" charset="-122"/>
              </a:rPr>
              <a:t>学校园的建筑形态组合以方院为基本</a:t>
            </a:r>
            <a:r>
              <a:rPr lang="zh-CN" altLang="en-US" dirty="0" smtClean="0">
                <a:latin typeface="微软雅黑" panose="020B0503020204020204" pitchFamily="34" charset="-122"/>
                <a:ea typeface="微软雅黑" panose="020B0503020204020204" pitchFamily="34" charset="-122"/>
              </a:rPr>
              <a:t>单元组织</a:t>
            </a:r>
            <a:r>
              <a:rPr lang="zh-CN" altLang="en-US" dirty="0">
                <a:latin typeface="微软雅黑" panose="020B0503020204020204" pitchFamily="34" charset="-122"/>
                <a:ea typeface="微软雅黑" panose="020B0503020204020204" pitchFamily="34" charset="-122"/>
              </a:rPr>
              <a:t>校园</a:t>
            </a:r>
            <a:r>
              <a:rPr lang="zh-CN" altLang="en-US" dirty="0" smtClean="0">
                <a:latin typeface="微软雅黑" panose="020B0503020204020204" pitchFamily="34" charset="-122"/>
                <a:ea typeface="微软雅黑" panose="020B0503020204020204" pitchFamily="34" charset="-122"/>
              </a:rPr>
              <a:t>空间，</a:t>
            </a:r>
            <a:r>
              <a:rPr lang="zh-CN" altLang="en-US" dirty="0">
                <a:latin typeface="微软雅黑" panose="020B0503020204020204" pitchFamily="34" charset="-122"/>
                <a:ea typeface="微软雅黑" panose="020B0503020204020204" pitchFamily="34" charset="-122"/>
              </a:rPr>
              <a:t>一个方院代表一个学院。</a:t>
            </a:r>
            <a:endParaRPr lang="zh-CN" altLang="en-US" dirty="0"/>
          </a:p>
        </p:txBody>
      </p:sp>
      <p:pic>
        <p:nvPicPr>
          <p:cNvPr id="8" name="Picture 8" descr="06"/>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a:fillRect/>
          </a:stretch>
        </p:blipFill>
        <p:spPr bwMode="auto">
          <a:xfrm>
            <a:off x="5436094" y="3726447"/>
            <a:ext cx="3034393" cy="2513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624" y="116632"/>
            <a:ext cx="7498080" cy="1143000"/>
          </a:xfrm>
        </p:spPr>
        <p:txBody>
          <a:bodyPr>
            <a:normAutofit/>
          </a:bodyPr>
          <a:lstStyle/>
          <a:p>
            <a:r>
              <a:rPr lang="zh-CN" altLang="en-US" sz="2800" dirty="0">
                <a:solidFill>
                  <a:srgbClr val="FF0000"/>
                </a:solidFill>
              </a:rPr>
              <a:t>校园规划的</a:t>
            </a:r>
            <a:r>
              <a:rPr lang="zh-CN" altLang="en-US" sz="2800" dirty="0" smtClean="0">
                <a:solidFill>
                  <a:srgbClr val="FF0000"/>
                </a:solidFill>
              </a:rPr>
              <a:t>网络化</a:t>
            </a:r>
            <a:endParaRPr lang="zh-CN" altLang="en-US" sz="2800" dirty="0">
              <a:solidFill>
                <a:srgbClr val="FF0000"/>
              </a:solidFill>
            </a:endParaRPr>
          </a:p>
        </p:txBody>
      </p:sp>
      <p:sp>
        <p:nvSpPr>
          <p:cNvPr id="3" name="内容占位符 2"/>
          <p:cNvSpPr>
            <a:spLocks noGrp="1"/>
          </p:cNvSpPr>
          <p:nvPr>
            <p:ph idx="1"/>
          </p:nvPr>
        </p:nvSpPr>
        <p:spPr>
          <a:xfrm>
            <a:off x="1187624" y="980728"/>
            <a:ext cx="7704856" cy="4800600"/>
          </a:xfrm>
        </p:spPr>
        <p:txBody>
          <a:bodyPr>
            <a:normAutofit/>
          </a:bodyPr>
          <a:lstStyle/>
          <a:p>
            <a:r>
              <a:rPr lang="en-US" altLang="zh-CN" sz="1800" dirty="0" smtClean="0">
                <a:solidFill>
                  <a:srgbClr val="FF0000"/>
                </a:solidFill>
              </a:rPr>
              <a:t>(4)</a:t>
            </a:r>
            <a:r>
              <a:rPr lang="zh-CN" altLang="en-US" sz="1800" dirty="0" smtClean="0">
                <a:solidFill>
                  <a:srgbClr val="FF0000"/>
                </a:solidFill>
              </a:rPr>
              <a:t>水体网络系统：</a:t>
            </a:r>
            <a:endParaRPr lang="zh-CN" altLang="en-US" sz="1800" dirty="0" smtClean="0">
              <a:solidFill>
                <a:srgbClr val="FF0000"/>
              </a:solidFill>
            </a:endParaRPr>
          </a:p>
          <a:p>
            <a:r>
              <a:rPr lang="zh-CN" altLang="en-US" sz="1800" dirty="0" smtClean="0"/>
              <a:t>     </a:t>
            </a:r>
            <a:r>
              <a:rPr lang="zh-CN" altLang="en-US" sz="1800" dirty="0" smtClean="0"/>
              <a:t>浙大紫金港校区：水</a:t>
            </a:r>
            <a:r>
              <a:rPr lang="zh-CN" altLang="en-US" sz="1800" dirty="0" smtClean="0"/>
              <a:t>作为江南文化的灵魂，在空间的开合中可以串起各空间景观。整个校园对原有水系进行了整合，形成从南到北贯穿整个校园的水际空间。外部城市水系与校园内的湖、塘、池、河、溪通过护校河连成碧绿的水网，建筑物、植被或浮在水上，或倒影水中，相映成辉。</a:t>
            </a:r>
            <a:endParaRPr lang="zh-CN" altLang="en-US" sz="1800" dirty="0" smtClean="0"/>
          </a:p>
          <a:p>
            <a:endParaRPr lang="zh-CN" altLang="en-US" sz="1800" dirty="0"/>
          </a:p>
        </p:txBody>
      </p:sp>
      <p:pic>
        <p:nvPicPr>
          <p:cNvPr id="5" name="Picture 2" descr="E:\校园规划 安徽会议讲座\浙大紫荆港新校区\微信图片_20190318163702.jpg"/>
          <p:cNvPicPr>
            <a:picLocks noChangeAspect="1" noChangeArrowheads="1"/>
          </p:cNvPicPr>
          <p:nvPr/>
        </p:nvPicPr>
        <p:blipFill>
          <a:blip r:embed="rId1"/>
          <a:srcRect/>
          <a:stretch>
            <a:fillRect/>
          </a:stretch>
        </p:blipFill>
        <p:spPr bwMode="auto">
          <a:xfrm>
            <a:off x="64762" y="2780928"/>
            <a:ext cx="9053655" cy="3983608"/>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smtClean="0">
                <a:solidFill>
                  <a:srgbClr val="FF0000"/>
                </a:solidFill>
              </a:rPr>
              <a:t>新现象思考：</a:t>
            </a:r>
            <a:r>
              <a:rPr lang="zh-CN" altLang="zh-CN" sz="2800" b="1" dirty="0" smtClean="0">
                <a:solidFill>
                  <a:srgbClr val="FF0000"/>
                </a:solidFill>
              </a:rPr>
              <a:t>网络化</a:t>
            </a:r>
            <a:r>
              <a:rPr lang="zh-CN" altLang="zh-CN" sz="2800" b="1" dirty="0">
                <a:solidFill>
                  <a:srgbClr val="FF0000"/>
                </a:solidFill>
              </a:rPr>
              <a:t>连接引发的</a:t>
            </a:r>
            <a:r>
              <a:rPr lang="zh-CN" altLang="zh-CN" sz="2800" b="1" dirty="0" smtClean="0">
                <a:solidFill>
                  <a:srgbClr val="FF0000"/>
                </a:solidFill>
              </a:rPr>
              <a:t>均质化</a:t>
            </a:r>
            <a:endParaRPr lang="zh-CN" altLang="en-US" sz="2800" b="1" dirty="0">
              <a:solidFill>
                <a:srgbClr val="FF0000"/>
              </a:solidFill>
            </a:endParaRPr>
          </a:p>
        </p:txBody>
      </p:sp>
      <p:sp>
        <p:nvSpPr>
          <p:cNvPr id="3" name="内容占位符 2"/>
          <p:cNvSpPr>
            <a:spLocks noGrp="1"/>
          </p:cNvSpPr>
          <p:nvPr>
            <p:ph idx="1"/>
          </p:nvPr>
        </p:nvSpPr>
        <p:spPr>
          <a:xfrm>
            <a:off x="1115616" y="1447800"/>
            <a:ext cx="7818072" cy="4800600"/>
          </a:xfrm>
        </p:spPr>
        <p:txBody>
          <a:bodyPr>
            <a:normAutofit/>
          </a:bodyPr>
          <a:lstStyle/>
          <a:p>
            <a:r>
              <a:rPr lang="zh-CN" altLang="zh-CN" sz="1800" dirty="0" smtClean="0"/>
              <a:t>传统</a:t>
            </a:r>
            <a:r>
              <a:rPr lang="zh-CN" altLang="zh-CN" sz="1800" dirty="0"/>
              <a:t>的</a:t>
            </a:r>
            <a:r>
              <a:rPr lang="zh-CN" altLang="zh-CN" sz="1800" dirty="0" smtClean="0"/>
              <a:t>大学是</a:t>
            </a:r>
            <a:r>
              <a:rPr lang="zh-CN" altLang="zh-CN" sz="1800" dirty="0"/>
              <a:t>基于群体性结构而形成的城市空间，师生更</a:t>
            </a:r>
            <a:r>
              <a:rPr lang="zh-CN" altLang="zh-CN" sz="1800" dirty="0" smtClean="0"/>
              <a:t>愿意</a:t>
            </a:r>
            <a:r>
              <a:rPr lang="zh-CN" altLang="zh-CN" sz="1800" dirty="0"/>
              <a:t>呈现自己的群体身份关系，其</a:t>
            </a:r>
            <a:r>
              <a:rPr lang="zh-CN" altLang="zh-CN" sz="2400" dirty="0">
                <a:solidFill>
                  <a:srgbClr val="FF0000"/>
                </a:solidFill>
              </a:rPr>
              <a:t>群体性连接</a:t>
            </a:r>
            <a:r>
              <a:rPr lang="zh-CN" altLang="zh-CN" sz="1800" dirty="0"/>
              <a:t>有三个特征</a:t>
            </a:r>
            <a:r>
              <a:rPr lang="zh-CN" altLang="zh-CN" sz="1800" dirty="0" smtClean="0"/>
              <a:t>：</a:t>
            </a:r>
            <a:endParaRPr lang="en-US" altLang="zh-CN" sz="1800" dirty="0" smtClean="0"/>
          </a:p>
          <a:p>
            <a:r>
              <a:rPr lang="en-US" altLang="zh-CN" sz="1800" dirty="0"/>
              <a:t> </a:t>
            </a:r>
            <a:r>
              <a:rPr lang="en-US" altLang="zh-CN" sz="1800" dirty="0" smtClean="0"/>
              <a:t>  </a:t>
            </a:r>
            <a:r>
              <a:rPr lang="zh-CN" altLang="zh-CN" sz="1800" dirty="0" smtClean="0"/>
              <a:t>第一</a:t>
            </a:r>
            <a:r>
              <a:rPr lang="zh-CN" altLang="zh-CN" sz="1800" dirty="0"/>
              <a:t>，频繁的</a:t>
            </a:r>
            <a:r>
              <a:rPr lang="zh-CN" altLang="zh-CN" sz="1800" dirty="0" smtClean="0"/>
              <a:t>信息交换存在</a:t>
            </a:r>
            <a:r>
              <a:rPr lang="zh-CN" altLang="zh-CN" sz="1800" dirty="0" smtClean="0"/>
              <a:t>于群体</a:t>
            </a:r>
            <a:r>
              <a:rPr lang="zh-CN" altLang="zh-CN" sz="1800" dirty="0"/>
              <a:t>组分之间，责任与义务同时存在</a:t>
            </a:r>
            <a:r>
              <a:rPr lang="zh-CN" altLang="zh-CN" sz="1800" dirty="0" smtClean="0"/>
              <a:t>；</a:t>
            </a:r>
            <a:endParaRPr lang="en-US" altLang="zh-CN" sz="1800" dirty="0" smtClean="0"/>
          </a:p>
          <a:p>
            <a:r>
              <a:rPr lang="en-US" altLang="zh-CN" sz="1800" dirty="0"/>
              <a:t> </a:t>
            </a:r>
            <a:r>
              <a:rPr lang="en-US" altLang="zh-CN" sz="1800" dirty="0" smtClean="0"/>
              <a:t>  </a:t>
            </a:r>
            <a:r>
              <a:rPr lang="zh-CN" altLang="zh-CN" sz="1800" dirty="0" smtClean="0"/>
              <a:t>第二</a:t>
            </a:r>
            <a:r>
              <a:rPr lang="zh-CN" altLang="zh-CN" sz="1800" dirty="0"/>
              <a:t>，地理空间距离是认同</a:t>
            </a:r>
            <a:r>
              <a:rPr lang="zh-CN" altLang="zh-CN" sz="1800" dirty="0" smtClean="0"/>
              <a:t>的来源</a:t>
            </a:r>
            <a:r>
              <a:rPr lang="zh-CN" altLang="zh-CN" sz="1800" dirty="0"/>
              <a:t>，每个人都被范围内其他成员所接纳，机会与限制同时存在</a:t>
            </a:r>
            <a:r>
              <a:rPr lang="zh-CN" altLang="zh-CN" sz="1800" dirty="0" smtClean="0"/>
              <a:t>；</a:t>
            </a:r>
            <a:endParaRPr lang="en-US" altLang="zh-CN" sz="1800" dirty="0" smtClean="0"/>
          </a:p>
          <a:p>
            <a:r>
              <a:rPr lang="en-US" altLang="zh-CN" sz="1800" dirty="0"/>
              <a:t> </a:t>
            </a:r>
            <a:r>
              <a:rPr lang="en-US" altLang="zh-CN" sz="1800" dirty="0" smtClean="0"/>
              <a:t>  </a:t>
            </a:r>
            <a:r>
              <a:rPr lang="zh-CN" altLang="zh-CN" sz="1800" dirty="0" smtClean="0"/>
              <a:t>第三</a:t>
            </a:r>
            <a:r>
              <a:rPr lang="zh-CN" altLang="zh-CN" sz="1800" dirty="0"/>
              <a:t>，</a:t>
            </a:r>
            <a:r>
              <a:rPr lang="zh-CN" altLang="zh-CN" sz="1800" dirty="0" smtClean="0"/>
              <a:t>群体关系</a:t>
            </a:r>
            <a:r>
              <a:rPr lang="zh-CN" altLang="zh-CN" sz="1800" dirty="0"/>
              <a:t>相对固定，而其他松散的连接关系则具有相当的不确定性，群体成员</a:t>
            </a:r>
            <a:r>
              <a:rPr lang="zh-CN" altLang="zh-CN" sz="1800" dirty="0" smtClean="0"/>
              <a:t>通过地理</a:t>
            </a:r>
            <a:r>
              <a:rPr lang="zh-CN" altLang="zh-CN" sz="1800" dirty="0"/>
              <a:t>身份确认获得这种固定的关系，进而获得</a:t>
            </a:r>
            <a:r>
              <a:rPr lang="zh-CN" altLang="zh-CN" sz="1800" dirty="0" smtClean="0"/>
              <a:t>归属感</a:t>
            </a:r>
            <a:r>
              <a:rPr lang="zh-CN" altLang="en-US" sz="1800" dirty="0" smtClean="0"/>
              <a:t>。</a:t>
            </a:r>
            <a:endParaRPr lang="zh-CN" altLang="zh-CN" sz="1800" dirty="0"/>
          </a:p>
          <a:p>
            <a:pPr marL="82550" indent="0">
              <a:buNone/>
            </a:pPr>
            <a:endParaRPr lang="zh-CN" altLang="en-US" sz="1800" dirty="0"/>
          </a:p>
        </p:txBody>
      </p:sp>
      <p:sp>
        <p:nvSpPr>
          <p:cNvPr id="4" name="内容占位符 2"/>
          <p:cNvSpPr txBox="1"/>
          <p:nvPr/>
        </p:nvSpPr>
        <p:spPr>
          <a:xfrm>
            <a:off x="1331640" y="4437112"/>
            <a:ext cx="7498080" cy="1765176"/>
          </a:xfrm>
          <a:prstGeom prst="rect">
            <a:avLst/>
          </a:prstGeom>
        </p:spPr>
        <p:txBody>
          <a:bodyPr>
            <a:normAutofit/>
          </a:bodyPr>
          <a:lstStyle>
            <a:lvl1pPr marL="365760" indent="-283210" algn="l" rtl="0" eaLnBrk="1" latinLnBrk="0" hangingPunct="1">
              <a:lnSpc>
                <a:spcPct val="100000"/>
              </a:lnSpc>
              <a:spcBef>
                <a:spcPts val="600"/>
              </a:spcBef>
              <a:buClr>
                <a:schemeClr val="accent1"/>
              </a:buClr>
              <a:buSzPct val="80000"/>
              <a:buFont typeface="Wingdings 2" panose="05020102010507070707"/>
              <a:buChar char=""/>
              <a:defRPr kumimoji="0" sz="3200" kern="1200">
                <a:solidFill>
                  <a:schemeClr val="tx1"/>
                </a:solidFill>
                <a:latin typeface="+mn-lt"/>
                <a:ea typeface="+mn-ea"/>
                <a:cs typeface="+mn-cs"/>
              </a:defRPr>
            </a:lvl1pPr>
            <a:lvl2pPr marL="640080" indent="-237490" algn="l" rtl="0" eaLnBrk="1" latinLnBrk="0" hangingPunct="1">
              <a:lnSpc>
                <a:spcPct val="100000"/>
              </a:lnSpc>
              <a:spcBef>
                <a:spcPts val="550"/>
              </a:spcBef>
              <a:buClr>
                <a:schemeClr val="accent1"/>
              </a:buClr>
              <a:buFont typeface="Verdana" panose="020B0604030504040204"/>
              <a:buChar char="◦"/>
              <a:defRPr kumimoji="0" sz="2800" kern="1200">
                <a:solidFill>
                  <a:schemeClr val="tx1"/>
                </a:solidFill>
                <a:latin typeface="+mn-lt"/>
                <a:ea typeface="+mn-ea"/>
                <a:cs typeface="+mn-cs"/>
              </a:defRPr>
            </a:lvl2pPr>
            <a:lvl3pPr marL="887095" indent="-228600" algn="l" rtl="0" eaLnBrk="1" latinLnBrk="0" hangingPunct="1">
              <a:lnSpc>
                <a:spcPct val="100000"/>
              </a:lnSpc>
              <a:spcBef>
                <a:spcPct val="20000"/>
              </a:spcBef>
              <a:buClr>
                <a:schemeClr val="accent2"/>
              </a:buClr>
              <a:buFont typeface="Wingdings 2" panose="05020102010507070707"/>
              <a:buChar char=""/>
              <a:defRPr kumimoji="0" sz="2400" kern="1200">
                <a:solidFill>
                  <a:schemeClr val="tx1"/>
                </a:solidFill>
                <a:latin typeface="+mn-lt"/>
                <a:ea typeface="+mn-ea"/>
                <a:cs typeface="+mn-cs"/>
              </a:defRPr>
            </a:lvl3pPr>
            <a:lvl4pPr marL="1097280" indent="-173990" algn="l" rtl="0" eaLnBrk="1" latinLnBrk="0" hangingPunct="1">
              <a:lnSpc>
                <a:spcPct val="100000"/>
              </a:lnSpc>
              <a:spcBef>
                <a:spcPct val="20000"/>
              </a:spcBef>
              <a:buClr>
                <a:schemeClr val="accent3"/>
              </a:buClr>
              <a:buFont typeface="Wingdings 2" panose="05020102010507070707"/>
              <a:buChar char=""/>
              <a:defRPr kumimoji="0" sz="2000" kern="1200">
                <a:solidFill>
                  <a:schemeClr val="tx1"/>
                </a:solidFill>
                <a:latin typeface="+mn-lt"/>
                <a:ea typeface="+mn-ea"/>
                <a:cs typeface="+mn-cs"/>
              </a:defRPr>
            </a:lvl4pPr>
            <a:lvl5pPr marL="1298575" indent="-182880" algn="l" rtl="0" eaLnBrk="1" latinLnBrk="0" hangingPunct="1">
              <a:lnSpc>
                <a:spcPct val="100000"/>
              </a:lnSpc>
              <a:spcBef>
                <a:spcPct val="20000"/>
              </a:spcBef>
              <a:buClr>
                <a:schemeClr val="accent4"/>
              </a:buClr>
              <a:buFont typeface="Wingdings 2" panose="05020102010507070707"/>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panose="05020102010507070707"/>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9pPr>
          </a:lstStyle>
          <a:p>
            <a:r>
              <a:rPr lang="en-US" altLang="zh-CN" sz="1800" dirty="0" smtClean="0"/>
              <a:t>        </a:t>
            </a:r>
            <a:r>
              <a:rPr lang="zh-CN" altLang="zh-CN" sz="2400" dirty="0" smtClean="0">
                <a:solidFill>
                  <a:srgbClr val="FF0000"/>
                </a:solidFill>
              </a:rPr>
              <a:t>网络化连接</a:t>
            </a:r>
            <a:r>
              <a:rPr lang="zh-CN" altLang="zh-CN" sz="1800" dirty="0" smtClean="0"/>
              <a:t>是群体性连接发展的下一个阶段。人的存在方式不再是“群体或者个体”这种非此即彼的关系，在网络化连接中个体并不是相互孤立的，但个体之间的联系也不像群体性连接中那样有明确地理界限和</a:t>
            </a:r>
            <a:r>
              <a:rPr lang="zh-CN" altLang="zh-CN" sz="1800" dirty="0" smtClean="0"/>
              <a:t>秩序</a:t>
            </a:r>
            <a:r>
              <a:rPr lang="zh-CN" altLang="en-US" sz="1800" dirty="0" smtClean="0"/>
              <a:t>。</a:t>
            </a:r>
            <a:r>
              <a:rPr lang="zh-CN" altLang="zh-CN" sz="1800" dirty="0" smtClean="0"/>
              <a:t>因而</a:t>
            </a:r>
            <a:r>
              <a:rPr lang="zh-CN" altLang="en-US" sz="1800" dirty="0" smtClean="0"/>
              <a:t>，</a:t>
            </a:r>
            <a:r>
              <a:rPr lang="zh-CN" altLang="zh-CN" sz="1800" dirty="0" smtClean="0"/>
              <a:t>网络化</a:t>
            </a:r>
            <a:r>
              <a:rPr lang="zh-CN" altLang="zh-CN" sz="1800" dirty="0" smtClean="0"/>
              <a:t>社会既不是个体性连接，也不是群体性连接，人们对群体的依赖程度正在逐渐减弱，</a:t>
            </a:r>
            <a:endParaRPr lang="zh-CN" altLang="zh-CN" sz="1800" dirty="0" smtClean="0"/>
          </a:p>
          <a:p>
            <a:pPr marL="82550" indent="0">
              <a:buFont typeface="Wingdings 2" panose="05020102010507070707"/>
              <a:buNone/>
            </a:pPr>
            <a:endParaRPr lang="zh-CN" alt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57290" y="0"/>
            <a:ext cx="7498080" cy="1143000"/>
          </a:xfrm>
        </p:spPr>
        <p:txBody>
          <a:bodyPr>
            <a:normAutofit/>
          </a:bodyPr>
          <a:lstStyle/>
          <a:p>
            <a:r>
              <a:rPr lang="zh-CN" altLang="zh-CN" sz="2800" b="1" dirty="0">
                <a:solidFill>
                  <a:srgbClr val="FF0000"/>
                </a:solidFill>
              </a:rPr>
              <a:t>网络化</a:t>
            </a:r>
            <a:r>
              <a:rPr lang="zh-CN" altLang="zh-CN" sz="2800" b="1" dirty="0" smtClean="0">
                <a:solidFill>
                  <a:srgbClr val="FF0000"/>
                </a:solidFill>
              </a:rPr>
              <a:t>连接</a:t>
            </a:r>
            <a:r>
              <a:rPr lang="zh-CN" altLang="en-US" sz="2800" b="1" dirty="0" smtClean="0">
                <a:solidFill>
                  <a:srgbClr val="FF0000"/>
                </a:solidFill>
              </a:rPr>
              <a:t>的三个特点</a:t>
            </a:r>
            <a:endParaRPr lang="zh-CN" altLang="en-US" sz="2800" b="1" dirty="0">
              <a:solidFill>
                <a:srgbClr val="FF0000"/>
              </a:solidFill>
            </a:endParaRPr>
          </a:p>
        </p:txBody>
      </p:sp>
      <p:sp>
        <p:nvSpPr>
          <p:cNvPr id="3" name="内容占位符 2"/>
          <p:cNvSpPr>
            <a:spLocks noGrp="1"/>
          </p:cNvSpPr>
          <p:nvPr>
            <p:ph idx="1"/>
          </p:nvPr>
        </p:nvSpPr>
        <p:spPr>
          <a:xfrm>
            <a:off x="1071538" y="714356"/>
            <a:ext cx="7498080" cy="4800600"/>
          </a:xfrm>
        </p:spPr>
        <p:txBody>
          <a:bodyPr/>
          <a:lstStyle/>
          <a:p>
            <a:pPr>
              <a:buNone/>
            </a:pPr>
            <a:endParaRPr lang="en-US" altLang="zh-CN" sz="1800" dirty="0" smtClean="0"/>
          </a:p>
          <a:p>
            <a:r>
              <a:rPr lang="en-US" altLang="zh-CN" sz="1800" dirty="0" smtClean="0"/>
              <a:t>     </a:t>
            </a:r>
            <a:r>
              <a:rPr lang="zh-CN" altLang="zh-CN" sz="1800" dirty="0" smtClean="0"/>
              <a:t>首先</a:t>
            </a:r>
            <a:r>
              <a:rPr lang="zh-CN" altLang="zh-CN" sz="1800" dirty="0"/>
              <a:t>是</a:t>
            </a:r>
            <a:r>
              <a:rPr lang="zh-CN" altLang="zh-CN" sz="2000" b="1" dirty="0">
                <a:solidFill>
                  <a:srgbClr val="FF0000"/>
                </a:solidFill>
              </a:rPr>
              <a:t>更广泛连接的建立</a:t>
            </a:r>
            <a:r>
              <a:rPr lang="zh-CN" altLang="zh-CN" sz="1800" dirty="0"/>
              <a:t>，人们的连接突破了地理位置的</a:t>
            </a:r>
            <a:r>
              <a:rPr lang="zh-CN" altLang="zh-CN" sz="1800" dirty="0" smtClean="0"/>
              <a:t>限</a:t>
            </a:r>
            <a:r>
              <a:rPr lang="zh-CN" altLang="zh-CN" sz="1800" dirty="0"/>
              <a:t>制，可以获得任何地方所提供的服务和</a:t>
            </a:r>
            <a:r>
              <a:rPr lang="zh-CN" altLang="zh-CN" sz="1800" dirty="0" smtClean="0"/>
              <a:t>信息；</a:t>
            </a:r>
            <a:endParaRPr lang="en-US" altLang="zh-CN" sz="1800" dirty="0" smtClean="0"/>
          </a:p>
          <a:p>
            <a:r>
              <a:rPr lang="en-US" altLang="zh-CN" sz="1800" dirty="0" smtClean="0"/>
              <a:t>     </a:t>
            </a:r>
            <a:r>
              <a:rPr lang="zh-CN" altLang="zh-CN" sz="1800" dirty="0" smtClean="0"/>
              <a:t>其次</a:t>
            </a:r>
            <a:r>
              <a:rPr lang="zh-CN" altLang="zh-CN" sz="1800" dirty="0"/>
              <a:t>是</a:t>
            </a:r>
            <a:r>
              <a:rPr lang="zh-CN" altLang="zh-CN" sz="2000" b="1" dirty="0">
                <a:solidFill>
                  <a:srgbClr val="FF0000"/>
                </a:solidFill>
              </a:rPr>
              <a:t>群体性的弱化</a:t>
            </a:r>
            <a:r>
              <a:rPr lang="zh-CN" altLang="zh-CN" sz="1800" dirty="0"/>
              <a:t>，有组织的</a:t>
            </a:r>
            <a:r>
              <a:rPr lang="zh-CN" altLang="zh-CN" sz="1800" dirty="0" smtClean="0">
                <a:solidFill>
                  <a:srgbClr val="FF0000"/>
                </a:solidFill>
              </a:rPr>
              <a:t>社</a:t>
            </a:r>
            <a:r>
              <a:rPr lang="zh-CN" altLang="zh-CN" sz="1800" dirty="0">
                <a:solidFill>
                  <a:srgbClr val="FF0000"/>
                </a:solidFill>
              </a:rPr>
              <a:t>会机构</a:t>
            </a:r>
            <a:r>
              <a:rPr lang="zh-CN" altLang="zh-CN" sz="1800" dirty="0"/>
              <a:t>逐步被更松散而开放的</a:t>
            </a:r>
            <a:r>
              <a:rPr lang="zh-CN" altLang="zh-CN" sz="1800" dirty="0" smtClean="0">
                <a:solidFill>
                  <a:srgbClr val="FF0000"/>
                </a:solidFill>
              </a:rPr>
              <a:t>社</a:t>
            </a:r>
            <a:r>
              <a:rPr lang="zh-CN" altLang="zh-CN" sz="1800" dirty="0">
                <a:solidFill>
                  <a:srgbClr val="FF0000"/>
                </a:solidFill>
              </a:rPr>
              <a:t>交群体</a:t>
            </a:r>
            <a:r>
              <a:rPr lang="zh-CN" altLang="zh-CN" sz="1800" dirty="0" smtClean="0"/>
              <a:t>代替</a:t>
            </a:r>
            <a:r>
              <a:rPr lang="zh-CN" altLang="en-US" sz="1800" dirty="0" smtClean="0"/>
              <a:t>；</a:t>
            </a:r>
            <a:endParaRPr lang="en-US" altLang="zh-CN" sz="1800" dirty="0" smtClean="0"/>
          </a:p>
          <a:p>
            <a:r>
              <a:rPr lang="en-US" altLang="zh-CN" sz="1800" dirty="0" smtClean="0"/>
              <a:t>    </a:t>
            </a:r>
            <a:r>
              <a:rPr lang="zh-CN" altLang="zh-CN" sz="1800" dirty="0" smtClean="0"/>
              <a:t>最后</a:t>
            </a:r>
            <a:r>
              <a:rPr lang="zh-CN" altLang="zh-CN" sz="1800" dirty="0"/>
              <a:t>是</a:t>
            </a:r>
            <a:r>
              <a:rPr lang="zh-CN" altLang="zh-CN" sz="2000" b="1" dirty="0">
                <a:solidFill>
                  <a:srgbClr val="FF0000"/>
                </a:solidFill>
              </a:rPr>
              <a:t>个人自主性的增强</a:t>
            </a:r>
            <a:r>
              <a:rPr lang="zh-CN" altLang="zh-CN" sz="1800" dirty="0"/>
              <a:t>，随着网络中的节点特性潜移默化地影响着</a:t>
            </a:r>
            <a:r>
              <a:rPr lang="zh-CN" altLang="zh-CN" sz="1800" dirty="0" smtClean="0"/>
              <a:t>整</a:t>
            </a:r>
            <a:r>
              <a:rPr lang="zh-CN" altLang="zh-CN" sz="1800" dirty="0"/>
              <a:t>个结构，一个琐碎但是灵活的连接网络逐渐被构建起来</a:t>
            </a:r>
            <a:r>
              <a:rPr lang="zh-CN" altLang="zh-CN" sz="1800" dirty="0" smtClean="0"/>
              <a:t>。</a:t>
            </a:r>
            <a:endParaRPr lang="en-US" altLang="zh-CN" sz="1800" dirty="0" smtClean="0"/>
          </a:p>
          <a:p>
            <a:r>
              <a:rPr lang="en-US" altLang="zh-CN" sz="1800" dirty="0" smtClean="0"/>
              <a:t>     </a:t>
            </a:r>
            <a:r>
              <a:rPr lang="zh-CN" altLang="zh-CN" sz="1800" dirty="0" smtClean="0"/>
              <a:t>群体</a:t>
            </a:r>
            <a:r>
              <a:rPr lang="zh-CN" altLang="zh-CN" sz="1800" dirty="0"/>
              <a:t>性连接与</a:t>
            </a:r>
            <a:r>
              <a:rPr lang="zh-CN" altLang="zh-CN" sz="1800" dirty="0" smtClean="0"/>
              <a:t>网络化</a:t>
            </a:r>
            <a:r>
              <a:rPr lang="zh-CN" altLang="zh-CN" sz="1800" dirty="0"/>
              <a:t>连接有着截然不同的生成基础和运作</a:t>
            </a:r>
            <a:r>
              <a:rPr lang="zh-CN" altLang="zh-CN" sz="1800" dirty="0" smtClean="0"/>
              <a:t>方式</a:t>
            </a:r>
            <a:r>
              <a:rPr lang="zh-CN" altLang="en-US" sz="1800" dirty="0" smtClean="0"/>
              <a:t>，</a:t>
            </a:r>
            <a:r>
              <a:rPr lang="zh-CN" altLang="zh-CN" sz="1800" dirty="0" smtClean="0"/>
              <a:t>并</a:t>
            </a:r>
            <a:r>
              <a:rPr lang="zh-CN" altLang="zh-CN" sz="1800" dirty="0"/>
              <a:t>对</a:t>
            </a:r>
            <a:r>
              <a:rPr lang="zh-CN" altLang="zh-CN" sz="1800" dirty="0" smtClean="0"/>
              <a:t>城市</a:t>
            </a:r>
            <a:r>
              <a:rPr lang="zh-CN" altLang="en-US" sz="1800" dirty="0" smtClean="0"/>
              <a:t>和校园</a:t>
            </a:r>
            <a:r>
              <a:rPr lang="zh-CN" altLang="zh-CN" sz="1800" dirty="0" smtClean="0"/>
              <a:t>的</a:t>
            </a:r>
            <a:r>
              <a:rPr lang="zh-CN" altLang="zh-CN" sz="1800" dirty="0"/>
              <a:t>实体空间</a:t>
            </a:r>
            <a:r>
              <a:rPr lang="zh-CN" altLang="zh-CN" sz="1800" dirty="0" smtClean="0"/>
              <a:t>产生</a:t>
            </a:r>
            <a:r>
              <a:rPr lang="zh-CN" altLang="zh-CN" sz="1800" dirty="0"/>
              <a:t>影响。</a:t>
            </a:r>
            <a:endParaRPr lang="zh-CN" altLang="zh-CN" sz="1800" dirty="0"/>
          </a:p>
          <a:p>
            <a:pPr marL="82550" indent="0">
              <a:buNone/>
            </a:pPr>
            <a:endParaRPr lang="zh-CN" altLang="zh-CN" sz="1800" dirty="0"/>
          </a:p>
          <a:p>
            <a:pPr marL="82550" indent="0">
              <a:buNone/>
            </a:pPr>
            <a:endParaRPr lang="zh-CN" altLang="zh-CN" sz="1800" dirty="0"/>
          </a:p>
          <a:p>
            <a:pPr marL="82550" indent="0">
              <a:buNone/>
            </a:pPr>
            <a:endParaRPr lang="zh-CN" altLang="zh-CN" sz="1800" dirty="0"/>
          </a:p>
          <a:p>
            <a:pPr marL="82550" indent="0">
              <a:buNone/>
            </a:pPr>
            <a:endParaRPr lang="zh-CN" altLang="en-US" dirty="0"/>
          </a:p>
        </p:txBody>
      </p:sp>
      <p:pic>
        <p:nvPicPr>
          <p:cNvPr id="24578" name="Picture 2" descr="G:\校园规划 安徽会议讲座\浙江大学校园规划论文\浙江大学西校区规划\08 introduction.jp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65070" t="12469" r="1426" b="54874"/>
          <a:stretch>
            <a:fillRect/>
          </a:stretch>
        </p:blipFill>
        <p:spPr bwMode="auto">
          <a:xfrm>
            <a:off x="4647414" y="3643314"/>
            <a:ext cx="4540212" cy="3131542"/>
          </a:xfrm>
          <a:prstGeom prst="rect">
            <a:avLst/>
          </a:prstGeom>
          <a:noFill/>
          <a:extLst>
            <a:ext uri="{909E8E84-426E-40DD-AFC4-6F175D3DCCD1}">
              <a14:hiddenFill xmlns:a14="http://schemas.microsoft.com/office/drawing/2010/main">
                <a:solidFill>
                  <a:srgbClr val="FFFFFF"/>
                </a:solidFill>
              </a14:hiddenFill>
            </a:ext>
          </a:extLst>
        </p:spPr>
      </p:pic>
      <p:pic>
        <p:nvPicPr>
          <p:cNvPr id="24579" name="Picture 3" descr="G:\校园规划 安徽会议讲座\浙江大学校园规划论文\浙江大学西校区规划\图13 各种交流的场所.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2910" y="3643314"/>
            <a:ext cx="4165906" cy="32146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42976" y="142852"/>
            <a:ext cx="7776864" cy="1143000"/>
          </a:xfrm>
        </p:spPr>
        <p:txBody>
          <a:bodyPr>
            <a:normAutofit/>
          </a:bodyPr>
          <a:lstStyle/>
          <a:p>
            <a:r>
              <a:rPr lang="zh-CN" altLang="zh-CN" sz="2800" b="1" dirty="0">
                <a:solidFill>
                  <a:srgbClr val="FF0000"/>
                </a:solidFill>
              </a:rPr>
              <a:t>网络化连接通过</a:t>
            </a:r>
            <a:r>
              <a:rPr lang="zh-CN" altLang="zh-CN" sz="2800" b="1" dirty="0" smtClean="0">
                <a:solidFill>
                  <a:srgbClr val="FF0000"/>
                </a:solidFill>
              </a:rPr>
              <a:t>重塑大学</a:t>
            </a:r>
            <a:r>
              <a:rPr lang="zh-CN" altLang="zh-CN" sz="2800" b="1" dirty="0">
                <a:solidFill>
                  <a:srgbClr val="FF0000"/>
                </a:solidFill>
              </a:rPr>
              <a:t>人际关系影响实体空间</a:t>
            </a:r>
            <a:endParaRPr lang="zh-CN" altLang="en-US" sz="2800" b="1" dirty="0">
              <a:solidFill>
                <a:srgbClr val="FF0000"/>
              </a:solidFill>
            </a:endParaRPr>
          </a:p>
        </p:txBody>
      </p:sp>
      <p:sp>
        <p:nvSpPr>
          <p:cNvPr id="3" name="内容占位符 2"/>
          <p:cNvSpPr>
            <a:spLocks noGrp="1"/>
          </p:cNvSpPr>
          <p:nvPr>
            <p:ph idx="1"/>
          </p:nvPr>
        </p:nvSpPr>
        <p:spPr>
          <a:xfrm>
            <a:off x="1357290" y="928670"/>
            <a:ext cx="7498080" cy="4800600"/>
          </a:xfrm>
        </p:spPr>
        <p:txBody>
          <a:bodyPr>
            <a:noAutofit/>
          </a:bodyPr>
          <a:lstStyle/>
          <a:p>
            <a:pPr marL="82550" indent="0">
              <a:buNone/>
            </a:pPr>
            <a:endParaRPr lang="en-US" altLang="zh-CN" sz="1800" dirty="0" smtClean="0"/>
          </a:p>
          <a:p>
            <a:r>
              <a:rPr lang="en-US" altLang="zh-CN" sz="1800" dirty="0" smtClean="0"/>
              <a:t>       </a:t>
            </a:r>
            <a:r>
              <a:rPr lang="zh-CN" altLang="zh-CN" sz="1800" dirty="0" smtClean="0"/>
              <a:t>首先</a:t>
            </a:r>
            <a:r>
              <a:rPr lang="zh-CN" altLang="zh-CN" sz="1800" dirty="0"/>
              <a:t>，网络化</a:t>
            </a:r>
            <a:r>
              <a:rPr lang="zh-CN" altLang="zh-CN" sz="1800" dirty="0" smtClean="0"/>
              <a:t>连接使</a:t>
            </a:r>
            <a:r>
              <a:rPr lang="zh-CN" altLang="zh-CN" sz="1800" dirty="0"/>
              <a:t>大学生</a:t>
            </a:r>
            <a:r>
              <a:rPr lang="zh-CN" altLang="zh-CN" sz="1800" b="1" dirty="0">
                <a:solidFill>
                  <a:srgbClr val="FF0000"/>
                </a:solidFill>
              </a:rPr>
              <a:t>获取知识的方式发生了极大改变</a:t>
            </a:r>
            <a:r>
              <a:rPr lang="zh-CN" altLang="zh-CN" sz="1800" dirty="0"/>
              <a:t>，不再过度依赖于具有学习交往</a:t>
            </a:r>
            <a:r>
              <a:rPr lang="zh-CN" altLang="zh-CN" sz="1800" dirty="0" smtClean="0"/>
              <a:t>性质的</a:t>
            </a:r>
            <a:r>
              <a:rPr lang="zh-CN" altLang="zh-CN" sz="1800" dirty="0"/>
              <a:t>校园群体如班级、学习小组等，网络成为重要的知识来源，尤其是对于</a:t>
            </a:r>
            <a:r>
              <a:rPr lang="zh-CN" altLang="zh-CN" sz="1800" dirty="0" smtClean="0"/>
              <a:t>研究生</a:t>
            </a:r>
            <a:r>
              <a:rPr lang="zh-CN" altLang="zh-CN" sz="1800" dirty="0"/>
              <a:t>来讲，网络化连接赋予了学生更多元的学习机会</a:t>
            </a:r>
            <a:r>
              <a:rPr lang="zh-CN" altLang="zh-CN" sz="1800" dirty="0" smtClean="0"/>
              <a:t>；</a:t>
            </a:r>
            <a:endParaRPr lang="en-US" altLang="zh-CN" sz="1800" dirty="0" smtClean="0"/>
          </a:p>
          <a:p>
            <a:r>
              <a:rPr lang="en-US" altLang="zh-CN" sz="1800" dirty="0" smtClean="0"/>
              <a:t>       </a:t>
            </a:r>
            <a:r>
              <a:rPr lang="zh-CN" altLang="zh-CN" sz="1800" dirty="0" smtClean="0"/>
              <a:t>其次</a:t>
            </a:r>
            <a:r>
              <a:rPr lang="zh-CN" altLang="zh-CN" sz="1800" dirty="0"/>
              <a:t>，深受群体性连接</a:t>
            </a:r>
            <a:r>
              <a:rPr lang="zh-CN" altLang="zh-CN" sz="1800" dirty="0" smtClean="0"/>
              <a:t>影响</a:t>
            </a:r>
            <a:r>
              <a:rPr lang="zh-CN" altLang="zh-CN" sz="1800" dirty="0"/>
              <a:t>的传统大学人际关系中，存在的过于</a:t>
            </a:r>
            <a:r>
              <a:rPr lang="zh-CN" altLang="zh-CN" sz="1800" b="1" dirty="0">
                <a:solidFill>
                  <a:srgbClr val="FF0000"/>
                </a:solidFill>
              </a:rPr>
              <a:t>僵化的等级关系</a:t>
            </a:r>
            <a:r>
              <a:rPr lang="zh-CN" altLang="zh-CN" sz="1800" dirty="0"/>
              <a:t>，不利于学术的探讨</a:t>
            </a:r>
            <a:r>
              <a:rPr lang="zh-CN" altLang="zh-CN" sz="1800" dirty="0" smtClean="0"/>
              <a:t>和研究性</a:t>
            </a:r>
            <a:r>
              <a:rPr lang="zh-CN" altLang="zh-CN" sz="1800" dirty="0"/>
              <a:t>学习的开展，网络化连接改变了大学生活中的人际关系，</a:t>
            </a:r>
            <a:r>
              <a:rPr lang="zh-CN" altLang="zh-CN" sz="1800" b="1" dirty="0">
                <a:solidFill>
                  <a:srgbClr val="FF0000"/>
                </a:solidFill>
              </a:rPr>
              <a:t>形成一种</a:t>
            </a:r>
            <a:r>
              <a:rPr lang="zh-CN" altLang="zh-CN" sz="1800" b="1" dirty="0" smtClean="0">
                <a:solidFill>
                  <a:srgbClr val="FF0000"/>
                </a:solidFill>
              </a:rPr>
              <a:t>扁平化</a:t>
            </a:r>
            <a:r>
              <a:rPr lang="zh-CN" altLang="zh-CN" sz="1800" b="1" dirty="0">
                <a:solidFill>
                  <a:srgbClr val="FF0000"/>
                </a:solidFill>
              </a:rPr>
              <a:t>的组织模式</a:t>
            </a:r>
            <a:r>
              <a:rPr lang="zh-CN" altLang="zh-CN" sz="1800" dirty="0"/>
              <a:t>，每个人都可以成为信息的传播者或者接收者</a:t>
            </a:r>
            <a:r>
              <a:rPr lang="zh-CN" altLang="zh-CN" sz="1800" dirty="0" smtClean="0"/>
              <a:t>；</a:t>
            </a:r>
            <a:endParaRPr lang="en-US" altLang="zh-CN" sz="1800" dirty="0" smtClean="0"/>
          </a:p>
          <a:p>
            <a:r>
              <a:rPr lang="en-US" altLang="zh-CN" sz="1800" dirty="0" smtClean="0"/>
              <a:t>      </a:t>
            </a:r>
            <a:r>
              <a:rPr lang="zh-CN" altLang="zh-CN" sz="1800" dirty="0" smtClean="0"/>
              <a:t>最后</a:t>
            </a:r>
            <a:r>
              <a:rPr lang="zh-CN" altLang="zh-CN" sz="1800" dirty="0"/>
              <a:t>，大学中</a:t>
            </a:r>
            <a:r>
              <a:rPr lang="zh-CN" altLang="zh-CN" sz="1800" b="1" dirty="0" smtClean="0">
                <a:solidFill>
                  <a:srgbClr val="FF0000"/>
                </a:solidFill>
              </a:rPr>
              <a:t>个体</a:t>
            </a:r>
            <a:r>
              <a:rPr lang="zh-CN" altLang="zh-CN" sz="1800" b="1" dirty="0">
                <a:solidFill>
                  <a:srgbClr val="FF0000"/>
                </a:solidFill>
              </a:rPr>
              <a:t>的重要性被突出</a:t>
            </a:r>
            <a:r>
              <a:rPr lang="zh-CN" altLang="zh-CN" sz="1800" dirty="0"/>
              <a:t>了，每个个体都组成信息网络中的一个节点，拥有均等的</a:t>
            </a:r>
            <a:r>
              <a:rPr lang="zh-CN" altLang="zh-CN" sz="1800" dirty="0" smtClean="0"/>
              <a:t>机会</a:t>
            </a:r>
            <a:r>
              <a:rPr lang="zh-CN" altLang="zh-CN" sz="1800" dirty="0"/>
              <a:t>，而不是具有等级属性的个人，活跃性和吸引力决定了其获得资源的多少</a:t>
            </a:r>
            <a:r>
              <a:rPr lang="en-US" altLang="zh-CN" sz="1800" dirty="0"/>
              <a:t> </a:t>
            </a:r>
            <a:r>
              <a:rPr lang="zh-CN" altLang="zh-CN" sz="1800" dirty="0" smtClean="0"/>
              <a:t>。</a:t>
            </a:r>
            <a:endParaRPr lang="en-US" altLang="zh-CN" sz="1800" dirty="0" smtClean="0"/>
          </a:p>
          <a:p>
            <a:endParaRPr lang="en-US" altLang="zh-CN" sz="1800" dirty="0" smtClean="0">
              <a:solidFill>
                <a:srgbClr val="FF0000"/>
              </a:solidFill>
            </a:endParaRPr>
          </a:p>
          <a:p>
            <a:r>
              <a:rPr lang="en-US" altLang="zh-CN" sz="2400" dirty="0" smtClean="0">
                <a:solidFill>
                  <a:srgbClr val="FF0000"/>
                </a:solidFill>
              </a:rPr>
              <a:t>      </a:t>
            </a:r>
            <a:r>
              <a:rPr lang="zh-CN" altLang="zh-CN" sz="2400" dirty="0" smtClean="0">
                <a:solidFill>
                  <a:srgbClr val="FF0000"/>
                </a:solidFill>
              </a:rPr>
              <a:t>网络化</a:t>
            </a:r>
            <a:r>
              <a:rPr lang="zh-CN" altLang="zh-CN" sz="2400" dirty="0">
                <a:solidFill>
                  <a:srgbClr val="FF0000"/>
                </a:solidFill>
              </a:rPr>
              <a:t>连接通过改变校园的人际关系构成重新制定了新校园整体空间</a:t>
            </a:r>
            <a:r>
              <a:rPr lang="zh-CN" altLang="zh-CN" sz="2400" dirty="0" smtClean="0">
                <a:solidFill>
                  <a:srgbClr val="FF0000"/>
                </a:solidFill>
              </a:rPr>
              <a:t>的设计</a:t>
            </a:r>
            <a:r>
              <a:rPr lang="zh-CN" altLang="zh-CN" sz="2400" dirty="0">
                <a:solidFill>
                  <a:srgbClr val="FF0000"/>
                </a:solidFill>
              </a:rPr>
              <a:t>准则，使其</a:t>
            </a:r>
            <a:r>
              <a:rPr lang="zh-CN" altLang="zh-CN" sz="2400" b="1" dirty="0">
                <a:solidFill>
                  <a:srgbClr val="FF0000"/>
                </a:solidFill>
              </a:rPr>
              <a:t>面临着均质化的转型。</a:t>
            </a:r>
            <a:endParaRPr lang="zh-CN" altLang="en-US" sz="2400" b="1" dirty="0">
              <a:solidFill>
                <a:srgbClr val="FF000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257361" y="2181735"/>
            <a:ext cx="6713546" cy="4330540"/>
          </a:xfrm>
          <a:prstGeom prst="rect">
            <a:avLst/>
          </a:prstGeom>
        </p:spPr>
      </p:pic>
      <p:sp>
        <p:nvSpPr>
          <p:cNvPr id="3" name="矩形 2"/>
          <p:cNvSpPr/>
          <p:nvPr/>
        </p:nvSpPr>
        <p:spPr>
          <a:xfrm rot="16200000">
            <a:off x="-2230136" y="3339819"/>
            <a:ext cx="6030993" cy="1005367"/>
          </a:xfrm>
          <a:prstGeom prst="rect">
            <a:avLst/>
          </a:prstGeom>
          <a:solidFill>
            <a:schemeClr val="bg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040513" y="2204864"/>
            <a:ext cx="1577365" cy="400110"/>
          </a:xfrm>
          <a:prstGeom prst="rect">
            <a:avLst/>
          </a:prstGeom>
          <a:noFill/>
        </p:spPr>
        <p:txBody>
          <a:bodyPr wrap="square" rtlCol="0">
            <a:spAutoFit/>
          </a:bodyPr>
          <a:lstStyle/>
          <a:p>
            <a:r>
              <a:rPr lang="zh-CN" altLang="en-US" sz="2000" b="1" dirty="0" smtClean="0">
                <a:solidFill>
                  <a:schemeClr val="tx1">
                    <a:lumMod val="85000"/>
                    <a:lumOff val="15000"/>
                  </a:schemeClr>
                </a:solidFill>
                <a:latin typeface="Adobe 繁黑體 Std B" panose="020B0700000000000000" pitchFamily="34" charset="-128"/>
                <a:ea typeface="Adobe 繁黑體 Std B" panose="020B0700000000000000" pitchFamily="34" charset="-128"/>
              </a:rPr>
              <a:t>“校</a:t>
            </a:r>
            <a:r>
              <a:rPr lang="zh-CN" altLang="en-US" sz="2000" b="1" dirty="0">
                <a:solidFill>
                  <a:schemeClr val="tx1">
                    <a:lumMod val="85000"/>
                    <a:lumOff val="15000"/>
                  </a:schemeClr>
                </a:solidFill>
                <a:latin typeface="Adobe 繁黑體 Std B" panose="020B0700000000000000" pitchFamily="34" charset="-128"/>
                <a:ea typeface="Adobe 繁黑體 Std B" panose="020B0700000000000000" pitchFamily="34" charset="-128"/>
              </a:rPr>
              <a:t>中</a:t>
            </a:r>
            <a:r>
              <a:rPr lang="zh-CN" altLang="en-US" sz="2000" b="1" dirty="0" smtClean="0">
                <a:solidFill>
                  <a:schemeClr val="tx1">
                    <a:lumMod val="85000"/>
                    <a:lumOff val="15000"/>
                  </a:schemeClr>
                </a:solidFill>
                <a:latin typeface="Adobe 繁黑體 Std B" panose="020B0700000000000000" pitchFamily="34" charset="-128"/>
                <a:ea typeface="Adobe 繁黑體 Std B" panose="020B0700000000000000" pitchFamily="34" charset="-128"/>
              </a:rPr>
              <a:t>校”</a:t>
            </a:r>
            <a:endParaRPr lang="zh-CN" altLang="en-US" sz="2000" b="1" dirty="0">
              <a:solidFill>
                <a:schemeClr val="tx1">
                  <a:lumMod val="85000"/>
                  <a:lumOff val="15000"/>
                </a:schemeClr>
              </a:solidFill>
              <a:latin typeface="Adobe 繁黑體 Std B" panose="020B0700000000000000" pitchFamily="34" charset="-128"/>
              <a:ea typeface="Adobe 繁黑體 Std B" panose="020B0700000000000000" pitchFamily="34" charset="-128"/>
            </a:endParaRPr>
          </a:p>
        </p:txBody>
      </p:sp>
      <p:sp>
        <p:nvSpPr>
          <p:cNvPr id="14" name="文本框 13"/>
          <p:cNvSpPr txBox="1"/>
          <p:nvPr/>
        </p:nvSpPr>
        <p:spPr>
          <a:xfrm>
            <a:off x="1106020" y="2638844"/>
            <a:ext cx="1665780" cy="2031325"/>
          </a:xfrm>
          <a:prstGeom prst="rect">
            <a:avLst/>
          </a:prstGeom>
          <a:noFill/>
        </p:spPr>
        <p:txBody>
          <a:bodyPr wrap="square" rtlCol="0">
            <a:spAutoFit/>
          </a:bodyPr>
          <a:lstStyle/>
          <a:p>
            <a:r>
              <a:rPr lang="zh-CN" altLang="en-US" b="1" dirty="0">
                <a:latin typeface="Adobe 繁黑體 Std B" panose="020B0700000000000000" pitchFamily="34" charset="-128"/>
                <a:ea typeface="Adobe 繁黑體 Std B" panose="020B0700000000000000" pitchFamily="34" charset="-128"/>
              </a:rPr>
              <a:t>把</a:t>
            </a:r>
            <a:r>
              <a:rPr lang="zh-CN" altLang="en-US" b="1" dirty="0" smtClean="0">
                <a:latin typeface="Adobe 繁黑體 Std B" panose="020B0700000000000000" pitchFamily="34" charset="-128"/>
                <a:ea typeface="Adobe 繁黑體 Std B" panose="020B0700000000000000" pitchFamily="34" charset="-128"/>
              </a:rPr>
              <a:t>主要教学生活区分成若干个单元校园，每个单元校园有其独立的空间特点，共享中心资源区。</a:t>
            </a:r>
            <a:endParaRPr lang="en-US" altLang="zh-CN" b="1" dirty="0">
              <a:latin typeface="Adobe 繁黑體 Std B" panose="020B0700000000000000" pitchFamily="34" charset="-128"/>
              <a:ea typeface="Adobe 繁黑體 Std B" panose="020B0700000000000000" pitchFamily="34" charset="-128"/>
            </a:endParaRPr>
          </a:p>
        </p:txBody>
      </p:sp>
      <p:sp>
        <p:nvSpPr>
          <p:cNvPr id="23" name="椭圆 22"/>
          <p:cNvSpPr/>
          <p:nvPr/>
        </p:nvSpPr>
        <p:spPr>
          <a:xfrm>
            <a:off x="4499992" y="4076979"/>
            <a:ext cx="709076" cy="878238"/>
          </a:xfrm>
          <a:prstGeom prst="ellipse">
            <a:avLst/>
          </a:prstGeom>
          <a:solidFill>
            <a:schemeClr val="accent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364088" y="3526134"/>
            <a:ext cx="709076" cy="878238"/>
          </a:xfrm>
          <a:prstGeom prst="ellipse">
            <a:avLst/>
          </a:prstGeom>
          <a:solidFill>
            <a:schemeClr val="accent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6372200" y="3215388"/>
            <a:ext cx="709076" cy="878238"/>
          </a:xfrm>
          <a:prstGeom prst="ellipse">
            <a:avLst/>
          </a:prstGeom>
          <a:solidFill>
            <a:schemeClr val="accent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7452320" y="4499560"/>
            <a:ext cx="709076" cy="878238"/>
          </a:xfrm>
          <a:prstGeom prst="ellipse">
            <a:avLst/>
          </a:prstGeom>
          <a:solidFill>
            <a:schemeClr val="accent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957070" y="4411912"/>
            <a:ext cx="1210266" cy="878238"/>
          </a:xfrm>
          <a:prstGeom prst="ellipse">
            <a:avLst/>
          </a:prstGeom>
          <a:solidFill>
            <a:schemeClr val="accent2">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内容占位符 2"/>
          <p:cNvSpPr>
            <a:spLocks noGrp="1"/>
          </p:cNvSpPr>
          <p:nvPr>
            <p:ph idx="1"/>
          </p:nvPr>
        </p:nvSpPr>
        <p:spPr>
          <a:xfrm>
            <a:off x="1142976" y="704263"/>
            <a:ext cx="7498080" cy="1438853"/>
          </a:xfrm>
        </p:spPr>
        <p:txBody>
          <a:bodyPr/>
          <a:lstStyle/>
          <a:p>
            <a:pPr marL="82550" indent="0">
              <a:buNone/>
            </a:pPr>
            <a:r>
              <a:rPr lang="zh-CN" altLang="en-US" sz="2400" dirty="0" smtClean="0">
                <a:solidFill>
                  <a:srgbClr val="FF0000"/>
                </a:solidFill>
                <a:latin typeface="微软雅黑" panose="020B0503020204020204" pitchFamily="34" charset="-122"/>
                <a:ea typeface="微软雅黑" panose="020B0503020204020204" pitchFamily="34" charset="-122"/>
              </a:rPr>
              <a:t>西方分子</a:t>
            </a:r>
            <a:r>
              <a:rPr lang="zh-CN" altLang="en-US" sz="2400" dirty="0">
                <a:solidFill>
                  <a:srgbClr val="FF0000"/>
                </a:solidFill>
                <a:latin typeface="微软雅黑" panose="020B0503020204020204" pitchFamily="34" charset="-122"/>
                <a:ea typeface="微软雅黑" panose="020B0503020204020204" pitchFamily="34" charset="-122"/>
              </a:rPr>
              <a:t>型</a:t>
            </a:r>
            <a:r>
              <a:rPr lang="zh-CN" altLang="en-US" sz="2400" dirty="0" smtClean="0">
                <a:solidFill>
                  <a:srgbClr val="FF0000"/>
                </a:solidFill>
                <a:latin typeface="微软雅黑" panose="020B0503020204020204" pitchFamily="34" charset="-122"/>
                <a:ea typeface="微软雅黑" panose="020B0503020204020204" pitchFamily="34" charset="-122"/>
              </a:rPr>
              <a:t>校园：</a:t>
            </a:r>
            <a:endParaRPr lang="zh-CN" altLang="en-US" sz="2400" dirty="0">
              <a:solidFill>
                <a:srgbClr val="FF0000"/>
              </a:solidFill>
              <a:latin typeface="微软雅黑" panose="020B0503020204020204" pitchFamily="34" charset="-122"/>
              <a:ea typeface="微软雅黑" panose="020B0503020204020204" pitchFamily="34" charset="-122"/>
            </a:endParaRPr>
          </a:p>
          <a:p>
            <a:pPr marL="82550" indent="0">
              <a:buNone/>
            </a:pPr>
            <a:r>
              <a:rPr lang="zh-CN" altLang="en-US" sz="1800" dirty="0">
                <a:latin typeface="微软雅黑" panose="020B0503020204020204" pitchFamily="34" charset="-122"/>
                <a:ea typeface="微软雅黑" panose="020B0503020204020204" pitchFamily="34" charset="-122"/>
              </a:rPr>
              <a:t>       分子型校园发展规划是以</a:t>
            </a:r>
            <a:r>
              <a:rPr lang="zh-CN" altLang="en-US" sz="1800" dirty="0">
                <a:solidFill>
                  <a:srgbClr val="FF0000"/>
                </a:solidFill>
                <a:latin typeface="微软雅黑" panose="020B0503020204020204" pitchFamily="34" charset="-122"/>
                <a:ea typeface="微软雅黑" panose="020B0503020204020204" pitchFamily="34" charset="-122"/>
              </a:rPr>
              <a:t>学院制组织体系</a:t>
            </a:r>
            <a:r>
              <a:rPr lang="zh-CN" altLang="en-US" sz="1800" dirty="0">
                <a:latin typeface="微软雅黑" panose="020B0503020204020204" pitchFamily="34" charset="-122"/>
                <a:ea typeface="微软雅黑" panose="020B0503020204020204" pitchFamily="34" charset="-122"/>
              </a:rPr>
              <a:t>为基础的，这种学院由一定数量相同的学科的师生组成，共同生活和学习。在设施组合上将教学研究设施与生活服务设施融合成一体，形成学校发展的基本单元。</a:t>
            </a:r>
            <a:endParaRPr lang="zh-CN" altLang="en-US" sz="1800" dirty="0">
              <a:latin typeface="微软雅黑" panose="020B0503020204020204" pitchFamily="34" charset="-122"/>
              <a:ea typeface="微软雅黑" panose="020B0503020204020204" pitchFamily="34" charset="-122"/>
            </a:endParaRPr>
          </a:p>
          <a:p>
            <a:endParaRPr lang="zh-CN" altLang="en-US" dirty="0"/>
          </a:p>
        </p:txBody>
      </p:sp>
      <p:sp>
        <p:nvSpPr>
          <p:cNvPr id="12" name="TextBox 11"/>
          <p:cNvSpPr txBox="1"/>
          <p:nvPr/>
        </p:nvSpPr>
        <p:spPr>
          <a:xfrm>
            <a:off x="1059736" y="142852"/>
            <a:ext cx="6647974" cy="523220"/>
          </a:xfrm>
          <a:prstGeom prst="rect">
            <a:avLst/>
          </a:prstGeom>
          <a:noFill/>
        </p:spPr>
        <p:txBody>
          <a:bodyPr wrap="none" rtlCol="0">
            <a:spAutoFit/>
          </a:bodyPr>
          <a:lstStyle/>
          <a:p>
            <a:r>
              <a:rPr lang="zh-CN" altLang="en-US" sz="2800" b="1" dirty="0" smtClean="0">
                <a:solidFill>
                  <a:srgbClr val="FF0000"/>
                </a:solidFill>
              </a:rPr>
              <a:t>信息时代西区规划的反思：中心过于明确</a:t>
            </a:r>
            <a:endParaRPr lang="zh-CN" alt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30" grpId="0" animBg="1"/>
      <p:bldP spid="33" grpId="0" animBg="1"/>
      <p:bldP spid="3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9632" y="-99392"/>
            <a:ext cx="7498080" cy="1143000"/>
          </a:xfrm>
        </p:spPr>
        <p:txBody>
          <a:bodyPr>
            <a:normAutofit/>
          </a:bodyPr>
          <a:lstStyle/>
          <a:p>
            <a:r>
              <a:rPr lang="zh-CN" altLang="en-US" sz="2800" dirty="0" smtClean="0">
                <a:solidFill>
                  <a:srgbClr val="FF0000"/>
                </a:solidFill>
              </a:rPr>
              <a:t>信息时代</a:t>
            </a:r>
            <a:r>
              <a:rPr lang="zh-CN" altLang="zh-CN" sz="2800" dirty="0" smtClean="0">
                <a:solidFill>
                  <a:srgbClr val="FF0000"/>
                </a:solidFill>
              </a:rPr>
              <a:t>校园</a:t>
            </a:r>
            <a:r>
              <a:rPr lang="zh-CN" altLang="zh-CN" sz="2800" dirty="0">
                <a:solidFill>
                  <a:srgbClr val="FF0000"/>
                </a:solidFill>
              </a:rPr>
              <a:t>功能的通用化变得极为重要</a:t>
            </a:r>
            <a:endParaRPr lang="zh-CN" altLang="en-US" sz="2800" dirty="0">
              <a:solidFill>
                <a:srgbClr val="FF0000"/>
              </a:solidFill>
            </a:endParaRPr>
          </a:p>
        </p:txBody>
      </p:sp>
      <p:sp>
        <p:nvSpPr>
          <p:cNvPr id="3" name="内容占位符 2"/>
          <p:cNvSpPr>
            <a:spLocks noGrp="1"/>
          </p:cNvSpPr>
          <p:nvPr>
            <p:ph idx="1"/>
          </p:nvPr>
        </p:nvSpPr>
        <p:spPr>
          <a:xfrm>
            <a:off x="1137320" y="764704"/>
            <a:ext cx="7704856" cy="4800600"/>
          </a:xfrm>
        </p:spPr>
        <p:txBody>
          <a:bodyPr>
            <a:normAutofit/>
          </a:bodyPr>
          <a:lstStyle/>
          <a:p>
            <a:r>
              <a:rPr lang="en-US" altLang="zh-CN" sz="2000" dirty="0" smtClean="0"/>
              <a:t>    </a:t>
            </a:r>
            <a:r>
              <a:rPr lang="zh-CN" altLang="zh-CN" sz="2000" dirty="0" smtClean="0"/>
              <a:t>对于大学</a:t>
            </a:r>
            <a:r>
              <a:rPr lang="zh-CN" altLang="zh-CN" sz="2000" dirty="0"/>
              <a:t>的公共建筑来讲，其功能定位更加多元，需要承载的任务更多，过往校园</a:t>
            </a:r>
            <a:r>
              <a:rPr lang="zh-CN" altLang="zh-CN" sz="2000" dirty="0" smtClean="0"/>
              <a:t>中定位</a:t>
            </a:r>
            <a:r>
              <a:rPr lang="zh-CN" altLang="zh-CN" sz="2000" dirty="0"/>
              <a:t>清晰的图书馆、活动中心、体育中心等正在逐步被综合性更强的研究中心</a:t>
            </a:r>
            <a:r>
              <a:rPr lang="zh-CN" altLang="zh-CN" sz="2000" dirty="0" smtClean="0"/>
              <a:t>、学习</a:t>
            </a:r>
            <a:r>
              <a:rPr lang="zh-CN" altLang="zh-CN" sz="2000" dirty="0"/>
              <a:t>中心取代，这主要是因为传统的学习模式被打破</a:t>
            </a:r>
            <a:r>
              <a:rPr lang="zh-CN" altLang="zh-CN" sz="2000" dirty="0" smtClean="0"/>
              <a:t>了</a:t>
            </a:r>
            <a:r>
              <a:rPr lang="zh-CN" altLang="en-US" sz="2000" dirty="0"/>
              <a:t>。</a:t>
            </a:r>
            <a:endParaRPr lang="en-US" altLang="zh-CN" sz="2000" dirty="0" smtClean="0"/>
          </a:p>
          <a:p>
            <a:r>
              <a:rPr lang="en-US" altLang="zh-CN" sz="2000" dirty="0"/>
              <a:t> </a:t>
            </a:r>
            <a:r>
              <a:rPr lang="en-US" altLang="zh-CN" sz="2000" dirty="0" smtClean="0"/>
              <a:t>    </a:t>
            </a:r>
            <a:r>
              <a:rPr lang="zh-CN" altLang="zh-CN" sz="2000" dirty="0" smtClean="0"/>
              <a:t>如</a:t>
            </a:r>
            <a:r>
              <a:rPr lang="zh-CN" altLang="zh-CN" sz="2000" dirty="0"/>
              <a:t>阅览和自习不再</a:t>
            </a:r>
            <a:r>
              <a:rPr lang="zh-CN" altLang="zh-CN" sz="2000" dirty="0" smtClean="0"/>
              <a:t>被限定</a:t>
            </a:r>
            <a:r>
              <a:rPr lang="zh-CN" altLang="zh-CN" sz="2000" dirty="0"/>
              <a:t>在图书馆中，而图书馆被寄托了更多信息化的需求，具有网络接入端的</a:t>
            </a:r>
            <a:r>
              <a:rPr lang="zh-CN" altLang="zh-CN" sz="2000" dirty="0" smtClean="0"/>
              <a:t>空间</a:t>
            </a:r>
            <a:r>
              <a:rPr lang="zh-CN" altLang="zh-CN" sz="2000" dirty="0"/>
              <a:t>正在变得越来越重要，活动中心也不再仅仅是小组、社团或是校级活动的</a:t>
            </a:r>
            <a:r>
              <a:rPr lang="zh-CN" altLang="zh-CN" sz="2000" dirty="0" smtClean="0"/>
              <a:t>发生</a:t>
            </a:r>
            <a:r>
              <a:rPr lang="zh-CN" altLang="zh-CN" sz="2000" dirty="0"/>
              <a:t>场所，线上活动正在获得与线下活动同等的重要地位</a:t>
            </a:r>
            <a:r>
              <a:rPr lang="zh-CN" altLang="zh-CN" sz="2000" dirty="0" smtClean="0"/>
              <a:t>。</a:t>
            </a:r>
            <a:endParaRPr lang="en-US" altLang="zh-CN" sz="2000" dirty="0" smtClean="0"/>
          </a:p>
          <a:p>
            <a:r>
              <a:rPr lang="en-US" altLang="zh-CN" sz="2000" dirty="0" smtClean="0"/>
              <a:t>   </a:t>
            </a:r>
            <a:r>
              <a:rPr lang="zh-CN" altLang="zh-CN" sz="2000" dirty="0" smtClean="0"/>
              <a:t>未来</a:t>
            </a:r>
            <a:r>
              <a:rPr lang="zh-CN" altLang="zh-CN" sz="2000" dirty="0"/>
              <a:t>的大学校园中散布的公共研究中心或者学习中心会取代定位僵化的图书馆、活动中心、体育中心等</a:t>
            </a:r>
            <a:endParaRPr lang="zh-CN" altLang="zh-CN" sz="2000" dirty="0"/>
          </a:p>
          <a:p>
            <a:pPr marL="82550" indent="0">
              <a:buNone/>
            </a:pPr>
            <a:endParaRPr lang="zh-CN" altLang="en-US" sz="2000" dirty="0"/>
          </a:p>
        </p:txBody>
      </p:sp>
      <p:pic>
        <p:nvPicPr>
          <p:cNvPr id="1638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256584" y="4077072"/>
            <a:ext cx="3707904" cy="278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4049522"/>
            <a:ext cx="3816424" cy="2862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03648" y="34405"/>
            <a:ext cx="7498080" cy="1143000"/>
          </a:xfrm>
        </p:spPr>
        <p:txBody>
          <a:bodyPr>
            <a:normAutofit/>
          </a:bodyPr>
          <a:lstStyle/>
          <a:p>
            <a:r>
              <a:rPr lang="zh-CN" altLang="en-US" sz="2800" dirty="0" smtClean="0">
                <a:solidFill>
                  <a:srgbClr val="FF0000"/>
                </a:solidFill>
              </a:rPr>
              <a:t>信息时代</a:t>
            </a:r>
            <a:r>
              <a:rPr lang="zh-CN" altLang="zh-CN" sz="2800" dirty="0" smtClean="0">
                <a:solidFill>
                  <a:srgbClr val="FF0000"/>
                </a:solidFill>
              </a:rPr>
              <a:t>教学</a:t>
            </a:r>
            <a:r>
              <a:rPr lang="zh-CN" altLang="zh-CN" sz="2800" dirty="0" smtClean="0">
                <a:solidFill>
                  <a:srgbClr val="FF0000"/>
                </a:solidFill>
              </a:rPr>
              <a:t>组团的通用化</a:t>
            </a:r>
            <a:r>
              <a:rPr lang="zh-CN" altLang="en-US" sz="2800" dirty="0">
                <a:solidFill>
                  <a:srgbClr val="FF0000"/>
                </a:solidFill>
              </a:rPr>
              <a:t>和</a:t>
            </a:r>
            <a:r>
              <a:rPr lang="zh-CN" altLang="zh-CN" sz="2800" dirty="0">
                <a:solidFill>
                  <a:srgbClr val="FF0000"/>
                </a:solidFill>
              </a:rPr>
              <a:t>复合化</a:t>
            </a:r>
            <a:endParaRPr lang="zh-CN" altLang="en-US" sz="2800" dirty="0">
              <a:solidFill>
                <a:srgbClr val="FF0000"/>
              </a:solidFill>
            </a:endParaRPr>
          </a:p>
        </p:txBody>
      </p:sp>
      <p:sp>
        <p:nvSpPr>
          <p:cNvPr id="3" name="内容占位符 2"/>
          <p:cNvSpPr>
            <a:spLocks noGrp="1"/>
          </p:cNvSpPr>
          <p:nvPr>
            <p:ph idx="1"/>
          </p:nvPr>
        </p:nvSpPr>
        <p:spPr>
          <a:xfrm>
            <a:off x="1115616" y="836712"/>
            <a:ext cx="7488832" cy="4800600"/>
          </a:xfrm>
        </p:spPr>
        <p:txBody>
          <a:bodyPr>
            <a:normAutofit/>
          </a:bodyPr>
          <a:lstStyle/>
          <a:p>
            <a:r>
              <a:rPr lang="en-US" altLang="zh-CN" sz="2100" dirty="0" smtClean="0"/>
              <a:t>    </a:t>
            </a:r>
            <a:r>
              <a:rPr lang="zh-CN" altLang="zh-CN" sz="2100" dirty="0" smtClean="0"/>
              <a:t>一</a:t>
            </a:r>
            <a:r>
              <a:rPr lang="zh-CN" altLang="zh-CN" sz="2100" dirty="0"/>
              <a:t>是网络化</a:t>
            </a:r>
            <a:r>
              <a:rPr lang="zh-CN" altLang="zh-CN" sz="2100" dirty="0" smtClean="0"/>
              <a:t>社会</a:t>
            </a:r>
            <a:r>
              <a:rPr lang="zh-CN" altLang="zh-CN" sz="2100" dirty="0"/>
              <a:t>中大学的人际关系发生了深刻的改变，传统的灌输式授课方式受到弱化，</a:t>
            </a:r>
            <a:r>
              <a:rPr lang="zh-CN" altLang="zh-CN" sz="2100" dirty="0" smtClean="0"/>
              <a:t>大学中</a:t>
            </a:r>
            <a:r>
              <a:rPr lang="zh-CN" altLang="zh-CN" sz="2100" dirty="0"/>
              <a:t>的师生关系更类似于进行共同研究的同事</a:t>
            </a:r>
            <a:r>
              <a:rPr lang="zh-CN" altLang="zh-CN" sz="2100" dirty="0" smtClean="0"/>
              <a:t>，这</a:t>
            </a:r>
            <a:r>
              <a:rPr lang="zh-CN" altLang="zh-CN" sz="2100" dirty="0"/>
              <a:t>导致过往的教学空间被更灵活的交流空间所</a:t>
            </a:r>
            <a:r>
              <a:rPr lang="zh-CN" altLang="zh-CN" sz="2100" dirty="0" smtClean="0"/>
              <a:t>取代</a:t>
            </a:r>
            <a:r>
              <a:rPr lang="zh-CN" altLang="en-US" sz="2100" dirty="0"/>
              <a:t>；</a:t>
            </a:r>
            <a:endParaRPr lang="en-US" altLang="zh-CN" sz="2100" dirty="0" smtClean="0"/>
          </a:p>
          <a:p>
            <a:r>
              <a:rPr lang="en-US" altLang="zh-CN" sz="2100" dirty="0"/>
              <a:t> </a:t>
            </a:r>
            <a:r>
              <a:rPr lang="en-US" altLang="zh-CN" sz="2100" dirty="0" smtClean="0"/>
              <a:t>   </a:t>
            </a:r>
            <a:r>
              <a:rPr lang="zh-CN" altLang="zh-CN" sz="2100" dirty="0" smtClean="0"/>
              <a:t>二</a:t>
            </a:r>
            <a:r>
              <a:rPr lang="zh-CN" altLang="zh-CN" sz="2100" dirty="0"/>
              <a:t>是各学科之间过往相对</a:t>
            </a:r>
            <a:r>
              <a:rPr lang="zh-CN" altLang="zh-CN" sz="2100" dirty="0" smtClean="0"/>
              <a:t>割裂</a:t>
            </a:r>
            <a:r>
              <a:rPr lang="zh-CN" altLang="zh-CN" sz="2100" dirty="0"/>
              <a:t>的界限正在被逐步打破，这是跨学科交叉的需求，当代科学和社会学研究的</a:t>
            </a:r>
            <a:r>
              <a:rPr lang="zh-CN" altLang="zh-CN" sz="2100" dirty="0" smtClean="0"/>
              <a:t>复杂性</a:t>
            </a:r>
            <a:r>
              <a:rPr lang="zh-CN" altLang="zh-CN" sz="2100" dirty="0"/>
              <a:t>和多元性已经潜移默化地影响到了高校，通用的教学区可以更有效地</a:t>
            </a:r>
            <a:r>
              <a:rPr lang="zh-CN" altLang="zh-CN" sz="2100" dirty="0" smtClean="0"/>
              <a:t>适应不同</a:t>
            </a:r>
            <a:r>
              <a:rPr lang="zh-CN" altLang="zh-CN" sz="2100" dirty="0"/>
              <a:t>专业之间的人数需求变动，从而更集约高效地利用教学区空间。</a:t>
            </a:r>
            <a:endParaRPr lang="zh-CN" altLang="zh-CN" sz="2100" dirty="0"/>
          </a:p>
          <a:p>
            <a:pPr marL="82550" indent="0">
              <a:buNone/>
            </a:pPr>
            <a:endParaRPr lang="zh-CN" altLang="en-US" dirty="0"/>
          </a:p>
        </p:txBody>
      </p:sp>
      <p:pic>
        <p:nvPicPr>
          <p:cNvPr id="15362"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004048" y="3964680"/>
            <a:ext cx="3744416"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3964680"/>
            <a:ext cx="3744416"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616" y="260648"/>
            <a:ext cx="8028384" cy="1143000"/>
          </a:xfrm>
        </p:spPr>
        <p:txBody>
          <a:bodyPr>
            <a:normAutofit/>
          </a:bodyPr>
          <a:lstStyle/>
          <a:p>
            <a:r>
              <a:rPr lang="zh-CN" altLang="en-US" sz="2800" dirty="0" smtClean="0">
                <a:solidFill>
                  <a:srgbClr val="FF0000"/>
                </a:solidFill>
              </a:rPr>
              <a:t>信息时代校园</a:t>
            </a:r>
            <a:r>
              <a:rPr lang="zh-CN" altLang="zh-CN" sz="2800" dirty="0" smtClean="0">
                <a:solidFill>
                  <a:srgbClr val="FF0000"/>
                </a:solidFill>
              </a:rPr>
              <a:t>交通</a:t>
            </a:r>
            <a:r>
              <a:rPr lang="zh-CN" altLang="zh-CN" sz="2800" dirty="0">
                <a:solidFill>
                  <a:srgbClr val="FF0000"/>
                </a:solidFill>
              </a:rPr>
              <a:t>的扁平</a:t>
            </a:r>
            <a:r>
              <a:rPr lang="zh-CN" altLang="zh-CN" sz="2800" dirty="0" smtClean="0">
                <a:solidFill>
                  <a:srgbClr val="FF0000"/>
                </a:solidFill>
              </a:rPr>
              <a:t>化</a:t>
            </a:r>
            <a:endParaRPr lang="zh-CN" altLang="en-US" sz="2800" dirty="0">
              <a:solidFill>
                <a:srgbClr val="FF0000"/>
              </a:solidFill>
            </a:endParaRPr>
          </a:p>
        </p:txBody>
      </p:sp>
      <p:sp>
        <p:nvSpPr>
          <p:cNvPr id="3" name="内容占位符 2"/>
          <p:cNvSpPr>
            <a:spLocks noGrp="1"/>
          </p:cNvSpPr>
          <p:nvPr>
            <p:ph idx="1"/>
          </p:nvPr>
        </p:nvSpPr>
        <p:spPr>
          <a:xfrm>
            <a:off x="4716016" y="1316732"/>
            <a:ext cx="4283968" cy="4800600"/>
          </a:xfrm>
        </p:spPr>
        <p:txBody>
          <a:bodyPr>
            <a:normAutofit/>
          </a:bodyPr>
          <a:lstStyle/>
          <a:p>
            <a:r>
              <a:rPr lang="en-US" altLang="zh-CN" sz="2100" dirty="0" smtClean="0"/>
              <a:t>      </a:t>
            </a:r>
            <a:r>
              <a:rPr lang="zh-CN" altLang="zh-CN" sz="2100" dirty="0" smtClean="0"/>
              <a:t>校园</a:t>
            </a:r>
            <a:r>
              <a:rPr lang="zh-CN" altLang="zh-CN" sz="2100" dirty="0"/>
              <a:t>功能的通用化引发了交通的扁平化，公共建筑演变为</a:t>
            </a:r>
            <a:r>
              <a:rPr lang="zh-CN" altLang="zh-CN" sz="2100" dirty="0" smtClean="0"/>
              <a:t>通用性的</a:t>
            </a:r>
            <a:r>
              <a:rPr lang="zh-CN" altLang="zh-CN" sz="2100" dirty="0"/>
              <a:t>学习中心，降低了为到达某一所无法替代的公共节点的</a:t>
            </a:r>
            <a:r>
              <a:rPr lang="zh-CN" altLang="zh-CN" sz="2100" dirty="0" smtClean="0"/>
              <a:t>交通量</a:t>
            </a:r>
            <a:r>
              <a:rPr lang="en-US" altLang="zh-CN" sz="2100" dirty="0" smtClean="0"/>
              <a:t>;</a:t>
            </a:r>
            <a:endParaRPr lang="en-US" altLang="zh-CN" sz="2100" dirty="0" smtClean="0"/>
          </a:p>
          <a:p>
            <a:r>
              <a:rPr lang="en-US" altLang="zh-CN" sz="2100" dirty="0" smtClean="0"/>
              <a:t>     </a:t>
            </a:r>
            <a:r>
              <a:rPr lang="zh-CN" altLang="zh-CN" sz="2100" dirty="0" smtClean="0"/>
              <a:t>虚拟空间</a:t>
            </a:r>
            <a:r>
              <a:rPr lang="zh-CN" altLang="zh-CN" sz="2100" dirty="0"/>
              <a:t>与现实空间的无缝整合使所有节点都有成为</a:t>
            </a:r>
            <a:r>
              <a:rPr lang="zh-CN" altLang="zh-CN" sz="2100" dirty="0" smtClean="0"/>
              <a:t>学习</a:t>
            </a:r>
            <a:r>
              <a:rPr lang="zh-CN" altLang="zh-CN" sz="2100" dirty="0"/>
              <a:t>场所的可能性，同时降低了居住与学习的转换</a:t>
            </a:r>
            <a:r>
              <a:rPr lang="zh-CN" altLang="zh-CN" sz="2100" dirty="0" smtClean="0"/>
              <a:t>难度</a:t>
            </a:r>
            <a:r>
              <a:rPr lang="zh-CN" altLang="en-US" sz="2100" dirty="0" smtClean="0"/>
              <a:t>；</a:t>
            </a:r>
            <a:endParaRPr lang="en-US" altLang="zh-CN" sz="2100" dirty="0" smtClean="0"/>
          </a:p>
          <a:p>
            <a:r>
              <a:rPr lang="en-US" altLang="zh-CN" sz="2100" dirty="0" smtClean="0"/>
              <a:t>      </a:t>
            </a:r>
            <a:r>
              <a:rPr lang="zh-CN" altLang="zh-CN" sz="2100" dirty="0" smtClean="0"/>
              <a:t>这些</a:t>
            </a:r>
            <a:r>
              <a:rPr lang="zh-CN" altLang="zh-CN" sz="2100" dirty="0"/>
              <a:t>现象共同导致了</a:t>
            </a:r>
            <a:r>
              <a:rPr lang="zh-CN" altLang="zh-CN" sz="2100" dirty="0" smtClean="0"/>
              <a:t>传统</a:t>
            </a:r>
            <a:r>
              <a:rPr lang="zh-CN" altLang="zh-CN" sz="2100" dirty="0"/>
              <a:t>大学校园中</a:t>
            </a:r>
            <a:r>
              <a:rPr lang="zh-CN" altLang="zh-CN" sz="2100" b="1" dirty="0">
                <a:solidFill>
                  <a:srgbClr val="FF0000"/>
                </a:solidFill>
              </a:rPr>
              <a:t>主干道的消失，取而代之的是更多等级较低的交通道路，使得</a:t>
            </a:r>
            <a:r>
              <a:rPr lang="zh-CN" altLang="zh-CN" sz="2100" b="1" dirty="0" smtClean="0">
                <a:solidFill>
                  <a:srgbClr val="FF0000"/>
                </a:solidFill>
              </a:rPr>
              <a:t>新校园</a:t>
            </a:r>
            <a:r>
              <a:rPr lang="zh-CN" altLang="zh-CN" sz="2100" b="1" dirty="0">
                <a:solidFill>
                  <a:srgbClr val="FF0000"/>
                </a:solidFill>
              </a:rPr>
              <a:t>密度更为均衡</a:t>
            </a:r>
            <a:r>
              <a:rPr lang="zh-CN" altLang="zh-CN" sz="2100" dirty="0" smtClean="0">
                <a:solidFill>
                  <a:srgbClr val="FF0000"/>
                </a:solidFill>
              </a:rPr>
              <a:t>。</a:t>
            </a:r>
            <a:endParaRPr lang="en-US" altLang="zh-CN" sz="2100" dirty="0" smtClean="0">
              <a:solidFill>
                <a:srgbClr val="FF0000"/>
              </a:solidFill>
            </a:endParaRPr>
          </a:p>
          <a:p>
            <a:endParaRPr lang="zh-CN" altLang="zh-CN" sz="2100" dirty="0"/>
          </a:p>
          <a:p>
            <a:pPr marL="82550" indent="0">
              <a:buNone/>
            </a:pPr>
            <a:endParaRPr lang="zh-CN" altLang="en-US" dirty="0"/>
          </a:p>
        </p:txBody>
      </p:sp>
      <p:pic>
        <p:nvPicPr>
          <p:cNvPr id="17410" name="Picture 2" descr="G:\校园规划 安徽会议讲座\西湖大学\微信图片_20190318161014.jpg"/>
          <p:cNvPicPr>
            <a:picLocks noChangeAspect="1" noChangeArrowheads="1"/>
          </p:cNvPicPr>
          <p:nvPr/>
        </p:nvPicPr>
        <p:blipFill rotWithShape="1">
          <a:blip r:embed="rId1">
            <a:extLst>
              <a:ext uri="{28A0092B-C50C-407E-A947-70E740481C1C}">
                <a14:useLocalDpi xmlns:a14="http://schemas.microsoft.com/office/drawing/2010/main" val="0"/>
              </a:ext>
            </a:extLst>
          </a:blip>
          <a:srcRect l="15163" r="13026"/>
          <a:stretch>
            <a:fillRect/>
          </a:stretch>
        </p:blipFill>
        <p:spPr bwMode="auto">
          <a:xfrm>
            <a:off x="107504" y="1340768"/>
            <a:ext cx="4593664" cy="44644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616" y="0"/>
            <a:ext cx="8028384" cy="1143000"/>
          </a:xfrm>
        </p:spPr>
        <p:txBody>
          <a:bodyPr>
            <a:normAutofit/>
          </a:bodyPr>
          <a:lstStyle/>
          <a:p>
            <a:r>
              <a:rPr lang="zh-CN" altLang="en-US" sz="2800" dirty="0" smtClean="0">
                <a:solidFill>
                  <a:srgbClr val="FF0000"/>
                </a:solidFill>
              </a:rPr>
              <a:t>去中心化：整体空间的均质化</a:t>
            </a:r>
            <a:endParaRPr lang="zh-CN" altLang="en-US" sz="2800" dirty="0">
              <a:solidFill>
                <a:srgbClr val="FF0000"/>
              </a:solidFill>
            </a:endParaRPr>
          </a:p>
        </p:txBody>
      </p:sp>
      <p:sp>
        <p:nvSpPr>
          <p:cNvPr id="3" name="内容占位符 2"/>
          <p:cNvSpPr>
            <a:spLocks noGrp="1"/>
          </p:cNvSpPr>
          <p:nvPr>
            <p:ph idx="1"/>
          </p:nvPr>
        </p:nvSpPr>
        <p:spPr>
          <a:xfrm>
            <a:off x="5704649" y="980728"/>
            <a:ext cx="3280834" cy="4800600"/>
          </a:xfrm>
        </p:spPr>
        <p:txBody>
          <a:bodyPr>
            <a:normAutofit fontScale="92500"/>
          </a:bodyPr>
          <a:lstStyle/>
          <a:p>
            <a:r>
              <a:rPr lang="en-US" altLang="zh-CN" sz="2100" dirty="0" smtClean="0"/>
              <a:t>      </a:t>
            </a:r>
            <a:r>
              <a:rPr lang="zh-CN" altLang="zh-CN" sz="2100" dirty="0" smtClean="0"/>
              <a:t>通过</a:t>
            </a:r>
            <a:r>
              <a:rPr lang="zh-CN" altLang="zh-CN" sz="2100" dirty="0"/>
              <a:t>功能的通用化及交通的扁平化，均质化的</a:t>
            </a:r>
            <a:r>
              <a:rPr lang="zh-CN" altLang="zh-CN" sz="2100" dirty="0" smtClean="0"/>
              <a:t>整体空间</a:t>
            </a:r>
            <a:r>
              <a:rPr lang="zh-CN" altLang="zh-CN" sz="2100" dirty="0"/>
              <a:t>颠覆了以往大学中大轴线、大广场、大分区的做法，获得了尺度更为宜人</a:t>
            </a:r>
            <a:r>
              <a:rPr lang="zh-CN" altLang="zh-CN" sz="2100" dirty="0" smtClean="0"/>
              <a:t>、</a:t>
            </a:r>
            <a:r>
              <a:rPr lang="zh-CN" altLang="zh-CN" sz="2100" dirty="0"/>
              <a:t>交通更加便捷的整体空间</a:t>
            </a:r>
            <a:r>
              <a:rPr lang="zh-CN" altLang="zh-CN" sz="2100" dirty="0" smtClean="0"/>
              <a:t>。</a:t>
            </a:r>
            <a:endParaRPr lang="en-US" altLang="zh-CN" sz="2100" dirty="0" smtClean="0"/>
          </a:p>
          <a:p>
            <a:r>
              <a:rPr lang="en-US" altLang="zh-CN" sz="2100" dirty="0"/>
              <a:t> </a:t>
            </a:r>
            <a:r>
              <a:rPr lang="en-US" altLang="zh-CN" sz="2100" dirty="0" smtClean="0"/>
              <a:t>   </a:t>
            </a:r>
            <a:r>
              <a:rPr lang="zh-CN" altLang="zh-CN" sz="2100" dirty="0" smtClean="0"/>
              <a:t>但是</a:t>
            </a:r>
            <a:r>
              <a:rPr lang="zh-CN" altLang="zh-CN" sz="2100" dirty="0"/>
              <a:t>，均质化是相对的，为了保证校园的公共活力，需要保留一定规模的公共绿地和集会空间，同时商业的集聚效应促成了一个集中的校园商业中心，同超市等零售商业共同构成了商业网络，保证了新校园的人气与活力。</a:t>
            </a:r>
            <a:endParaRPr lang="zh-CN" altLang="zh-CN" sz="2100" dirty="0"/>
          </a:p>
          <a:p>
            <a:endParaRPr lang="zh-CN" altLang="zh-CN" sz="2100" dirty="0"/>
          </a:p>
          <a:p>
            <a:pPr marL="82550" indent="0">
              <a:buNone/>
            </a:pPr>
            <a:endParaRPr lang="zh-CN" altLang="en-US" dirty="0"/>
          </a:p>
        </p:txBody>
      </p:sp>
      <p:pic>
        <p:nvPicPr>
          <p:cNvPr id="5" name="Picture 4"/>
          <p:cNvPicPr>
            <a:picLocks noChangeAspect="1" noChangeArrowheads="1"/>
          </p:cNvPicPr>
          <p:nvPr/>
        </p:nvPicPr>
        <p:blipFill rotWithShape="1">
          <a:blip r:embed="rId1"/>
          <a:srcRect l="6592" t="18458" r="17428"/>
          <a:stretch>
            <a:fillRect/>
          </a:stretch>
        </p:blipFill>
        <p:spPr bwMode="auto">
          <a:xfrm>
            <a:off x="126997" y="980728"/>
            <a:ext cx="5576150" cy="4411414"/>
          </a:xfrm>
          <a:prstGeom prst="rect">
            <a:avLst/>
          </a:prstGeom>
          <a:noFill/>
          <a:ln w="9525">
            <a:noFill/>
            <a:miter lim="800000"/>
            <a:headEnd/>
            <a:tailEnd/>
          </a:ln>
          <a:effectLst/>
        </p:spPr>
      </p:pic>
      <p:sp>
        <p:nvSpPr>
          <p:cNvPr id="4" name="TextBox 3"/>
          <p:cNvSpPr txBox="1"/>
          <p:nvPr/>
        </p:nvSpPr>
        <p:spPr>
          <a:xfrm>
            <a:off x="221432" y="5392142"/>
            <a:ext cx="5481715" cy="1508105"/>
          </a:xfrm>
          <a:prstGeom prst="rect">
            <a:avLst/>
          </a:prstGeom>
          <a:noFill/>
        </p:spPr>
        <p:txBody>
          <a:bodyPr wrap="square" rtlCol="0">
            <a:spAutoFit/>
          </a:bodyPr>
          <a:lstStyle/>
          <a:p>
            <a:r>
              <a:rPr lang="zh-CN" altLang="en-US" sz="2000" dirty="0" smtClean="0">
                <a:solidFill>
                  <a:srgbClr val="FF0000"/>
                </a:solidFill>
              </a:rPr>
              <a:t>研究社区</a:t>
            </a:r>
            <a:r>
              <a:rPr lang="zh-CN" altLang="en-US" sz="2000" dirty="0">
                <a:solidFill>
                  <a:srgbClr val="FF0000"/>
                </a:solidFill>
              </a:rPr>
              <a:t>：</a:t>
            </a:r>
            <a:r>
              <a:rPr lang="zh-CN" altLang="en-US" dirty="0"/>
              <a:t>规划理念上突破以往校园规划的模式，以学科群为特点形成组团式的建筑群，将校园构筑成研究型的</a:t>
            </a:r>
            <a:r>
              <a:rPr lang="en-US" altLang="zh-CN" dirty="0"/>
              <a:t>"</a:t>
            </a:r>
            <a:r>
              <a:rPr lang="zh-CN" altLang="en-US" dirty="0"/>
              <a:t>社区”。将校园公共平台和学生宿舍以线性形态贯穿于各学科群之间，创造出人性化的尺度和无处不在的学习、交流场所。</a:t>
            </a:r>
            <a:endParaRPr lang="en-US" altLang="zh-CN"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校园规划 安徽会议讲座\12金港东区总平面图.jpg"/>
          <p:cNvPicPr>
            <a:picLocks noChangeAspect="1" noChangeArrowheads="1"/>
          </p:cNvPicPr>
          <p:nvPr/>
        </p:nvPicPr>
        <p:blipFill>
          <a:blip r:embed="rId1" cstate="print"/>
          <a:srcRect l="12961" t="4885" r="12515" b="19403"/>
          <a:stretch>
            <a:fillRect/>
          </a:stretch>
        </p:blipFill>
        <p:spPr bwMode="auto">
          <a:xfrm>
            <a:off x="251520" y="688237"/>
            <a:ext cx="4429702" cy="5970468"/>
          </a:xfrm>
          <a:prstGeom prst="rect">
            <a:avLst/>
          </a:prstGeom>
          <a:noFill/>
        </p:spPr>
      </p:pic>
      <p:sp>
        <p:nvSpPr>
          <p:cNvPr id="5" name="内容占位符 2"/>
          <p:cNvSpPr txBox="1"/>
          <p:nvPr/>
        </p:nvSpPr>
        <p:spPr>
          <a:xfrm>
            <a:off x="4714876" y="285728"/>
            <a:ext cx="4104455" cy="1648794"/>
          </a:xfrm>
          <a:prstGeom prst="rect">
            <a:avLst/>
          </a:prstGeom>
        </p:spPr>
        <p:txBody>
          <a:bodyPr>
            <a:noAutofit/>
          </a:bodyPr>
          <a:lstStyle>
            <a:lvl1pPr marL="365760" indent="-283210" algn="l" rtl="0" eaLnBrk="1" latinLnBrk="0" hangingPunct="1">
              <a:lnSpc>
                <a:spcPct val="100000"/>
              </a:lnSpc>
              <a:spcBef>
                <a:spcPts val="600"/>
              </a:spcBef>
              <a:buClr>
                <a:schemeClr val="accent1"/>
              </a:buClr>
              <a:buSzPct val="80000"/>
              <a:buFont typeface="Wingdings 2" panose="05020102010507070707"/>
              <a:buChar char=""/>
              <a:defRPr kumimoji="0" sz="3200" kern="1200">
                <a:solidFill>
                  <a:schemeClr val="tx1"/>
                </a:solidFill>
                <a:latin typeface="+mn-lt"/>
                <a:ea typeface="+mn-ea"/>
                <a:cs typeface="+mn-cs"/>
              </a:defRPr>
            </a:lvl1pPr>
            <a:lvl2pPr marL="640080" indent="-237490" algn="l" rtl="0" eaLnBrk="1" latinLnBrk="0" hangingPunct="1">
              <a:lnSpc>
                <a:spcPct val="100000"/>
              </a:lnSpc>
              <a:spcBef>
                <a:spcPts val="550"/>
              </a:spcBef>
              <a:buClr>
                <a:schemeClr val="accent1"/>
              </a:buClr>
              <a:buFont typeface="Verdana" panose="020B0604030504040204"/>
              <a:buChar char="◦"/>
              <a:defRPr kumimoji="0" sz="2800" kern="1200">
                <a:solidFill>
                  <a:schemeClr val="tx1"/>
                </a:solidFill>
                <a:latin typeface="+mn-lt"/>
                <a:ea typeface="+mn-ea"/>
                <a:cs typeface="+mn-cs"/>
              </a:defRPr>
            </a:lvl2pPr>
            <a:lvl3pPr marL="887095" indent="-228600" algn="l" rtl="0" eaLnBrk="1" latinLnBrk="0" hangingPunct="1">
              <a:lnSpc>
                <a:spcPct val="100000"/>
              </a:lnSpc>
              <a:spcBef>
                <a:spcPct val="20000"/>
              </a:spcBef>
              <a:buClr>
                <a:schemeClr val="accent2"/>
              </a:buClr>
              <a:buFont typeface="Wingdings 2" panose="05020102010507070707"/>
              <a:buChar char=""/>
              <a:defRPr kumimoji="0" sz="2400" kern="1200">
                <a:solidFill>
                  <a:schemeClr val="tx1"/>
                </a:solidFill>
                <a:latin typeface="+mn-lt"/>
                <a:ea typeface="+mn-ea"/>
                <a:cs typeface="+mn-cs"/>
              </a:defRPr>
            </a:lvl3pPr>
            <a:lvl4pPr marL="1097280" indent="-173990" algn="l" rtl="0" eaLnBrk="1" latinLnBrk="0" hangingPunct="1">
              <a:lnSpc>
                <a:spcPct val="100000"/>
              </a:lnSpc>
              <a:spcBef>
                <a:spcPct val="20000"/>
              </a:spcBef>
              <a:buClr>
                <a:schemeClr val="accent3"/>
              </a:buClr>
              <a:buFont typeface="Wingdings 2" panose="05020102010507070707"/>
              <a:buChar char=""/>
              <a:defRPr kumimoji="0" sz="2000" kern="1200">
                <a:solidFill>
                  <a:schemeClr val="tx1"/>
                </a:solidFill>
                <a:latin typeface="+mn-lt"/>
                <a:ea typeface="+mn-ea"/>
                <a:cs typeface="+mn-cs"/>
              </a:defRPr>
            </a:lvl4pPr>
            <a:lvl5pPr marL="1298575" indent="-182880" algn="l" rtl="0" eaLnBrk="1" latinLnBrk="0" hangingPunct="1">
              <a:lnSpc>
                <a:spcPct val="100000"/>
              </a:lnSpc>
              <a:spcBef>
                <a:spcPct val="20000"/>
              </a:spcBef>
              <a:buClr>
                <a:schemeClr val="accent4"/>
              </a:buClr>
              <a:buFont typeface="Wingdings 2" panose="05020102010507070707"/>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panose="05020102010507070707"/>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9pPr>
          </a:lstStyle>
          <a:p>
            <a:pPr>
              <a:buNone/>
            </a:pPr>
            <a:r>
              <a:rPr lang="zh-CN" altLang="en-US" sz="1800" dirty="0" smtClean="0"/>
              <a:t>    </a:t>
            </a:r>
            <a:endParaRPr lang="en-US" altLang="zh-CN" sz="1800" dirty="0" smtClean="0"/>
          </a:p>
          <a:p>
            <a:r>
              <a:rPr lang="en-US" altLang="zh-CN" sz="1800" dirty="0" smtClean="0"/>
              <a:t> </a:t>
            </a:r>
            <a:r>
              <a:rPr lang="zh-CN" altLang="zh-CN" sz="1800" dirty="0" smtClean="0"/>
              <a:t>园林空间</a:t>
            </a:r>
            <a:r>
              <a:rPr lang="zh-CN" altLang="zh-CN" sz="1800" dirty="0" smtClean="0">
                <a:solidFill>
                  <a:srgbClr val="FF0000"/>
                </a:solidFill>
              </a:rPr>
              <a:t>分</a:t>
            </a:r>
            <a:r>
              <a:rPr lang="zh-CN" altLang="zh-CN" sz="1800" dirty="0">
                <a:solidFill>
                  <a:srgbClr val="FF0000"/>
                </a:solidFill>
              </a:rPr>
              <a:t>层级</a:t>
            </a:r>
            <a:r>
              <a:rPr lang="zh-CN" altLang="zh-CN" sz="1800" dirty="0"/>
              <a:t>分布于</a:t>
            </a:r>
            <a:r>
              <a:rPr lang="zh-CN" altLang="zh-CN" sz="1800" dirty="0" smtClean="0"/>
              <a:t>校园</a:t>
            </a:r>
            <a:r>
              <a:rPr lang="zh-CN" altLang="en-US" sz="1800" dirty="0" smtClean="0"/>
              <a:t>：</a:t>
            </a:r>
            <a:endParaRPr lang="en-US" altLang="zh-CN" sz="1800" dirty="0" smtClean="0"/>
          </a:p>
          <a:p>
            <a:r>
              <a:rPr lang="zh-CN" altLang="zh-CN" sz="1800" dirty="0" smtClean="0">
                <a:solidFill>
                  <a:srgbClr val="FF0000"/>
                </a:solidFill>
              </a:rPr>
              <a:t>中心</a:t>
            </a:r>
            <a:r>
              <a:rPr lang="zh-CN" altLang="zh-CN" sz="1800" dirty="0">
                <a:solidFill>
                  <a:srgbClr val="FF0000"/>
                </a:solidFill>
              </a:rPr>
              <a:t>之园——组团之园——单体建筑围合之园——建筑内部</a:t>
            </a:r>
            <a:r>
              <a:rPr lang="zh-CN" altLang="zh-CN" sz="1800" dirty="0" smtClean="0">
                <a:solidFill>
                  <a:srgbClr val="FF0000"/>
                </a:solidFill>
              </a:rPr>
              <a:t>庭院</a:t>
            </a:r>
            <a:endParaRPr lang="en-US" altLang="zh-CN" sz="1800" dirty="0" smtClean="0">
              <a:solidFill>
                <a:srgbClr val="FF0000"/>
              </a:solidFill>
            </a:endParaRPr>
          </a:p>
          <a:p>
            <a:endParaRPr lang="zh-CN" altLang="zh-CN" sz="1800" dirty="0"/>
          </a:p>
          <a:p>
            <a:pPr marL="82550" indent="0">
              <a:buNone/>
            </a:pPr>
            <a:r>
              <a:rPr lang="en-US" altLang="zh-CN" sz="1800" dirty="0"/>
              <a:t> </a:t>
            </a:r>
            <a:r>
              <a:rPr lang="en-US" altLang="zh-CN" sz="1800" dirty="0" smtClean="0"/>
              <a:t>     </a:t>
            </a:r>
            <a:endParaRPr lang="zh-CN" altLang="en-US" sz="1800" dirty="0"/>
          </a:p>
        </p:txBody>
      </p:sp>
      <p:sp>
        <p:nvSpPr>
          <p:cNvPr id="6" name="TextBox 5"/>
          <p:cNvSpPr txBox="1"/>
          <p:nvPr/>
        </p:nvSpPr>
        <p:spPr>
          <a:xfrm>
            <a:off x="935151" y="118568"/>
            <a:ext cx="7879080" cy="738664"/>
          </a:xfrm>
          <a:prstGeom prst="rect">
            <a:avLst/>
          </a:prstGeom>
          <a:noFill/>
        </p:spPr>
        <p:txBody>
          <a:bodyPr wrap="none" rtlCol="0">
            <a:spAutoFit/>
          </a:bodyPr>
          <a:lstStyle/>
          <a:p>
            <a:r>
              <a:rPr lang="zh-CN" altLang="en-US" sz="2400" b="1" dirty="0" smtClean="0">
                <a:solidFill>
                  <a:srgbClr val="FF0000"/>
                </a:solidFill>
              </a:rPr>
              <a:t>紫金港</a:t>
            </a:r>
            <a:r>
              <a:rPr lang="zh-CN" altLang="zh-CN" sz="2400" b="1" dirty="0" smtClean="0">
                <a:solidFill>
                  <a:srgbClr val="FF0000"/>
                </a:solidFill>
              </a:rPr>
              <a:t>东区</a:t>
            </a:r>
            <a:r>
              <a:rPr lang="zh-CN" altLang="en-US" sz="2400" b="1" dirty="0" smtClean="0">
                <a:solidFill>
                  <a:srgbClr val="FF0000"/>
                </a:solidFill>
              </a:rPr>
              <a:t>：功能分区、层级化院落布局带来的交往</a:t>
            </a:r>
            <a:r>
              <a:rPr lang="zh-CN" altLang="zh-CN" sz="2400" b="1" dirty="0" smtClean="0">
                <a:solidFill>
                  <a:srgbClr val="FF0000"/>
                </a:solidFill>
              </a:rPr>
              <a:t>问题</a:t>
            </a:r>
            <a:endParaRPr lang="zh-CN" altLang="zh-CN" sz="2400" b="1" dirty="0">
              <a:solidFill>
                <a:srgbClr val="FF0000"/>
              </a:solidFill>
            </a:endParaRPr>
          </a:p>
          <a:p>
            <a:endParaRPr lang="zh-CN" altLang="en-US"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3504" y="1643050"/>
            <a:ext cx="3474132" cy="2605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a:srcRect l="1194" r="48806" b="12862"/>
          <a:stretch>
            <a:fillRect/>
          </a:stretch>
        </p:blipFill>
        <p:spPr bwMode="auto">
          <a:xfrm>
            <a:off x="5072066" y="4214818"/>
            <a:ext cx="3631746" cy="24288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57290" y="357166"/>
            <a:ext cx="7498080" cy="1143000"/>
          </a:xfrm>
        </p:spPr>
        <p:txBody>
          <a:bodyPr>
            <a:normAutofit/>
          </a:bodyPr>
          <a:lstStyle/>
          <a:p>
            <a:r>
              <a:rPr lang="zh-CN" altLang="en-US" sz="2800" b="1" dirty="0" smtClean="0">
                <a:solidFill>
                  <a:srgbClr val="FF0000"/>
                </a:solidFill>
                <a:latin typeface="Calibri" panose="020F0502020204030204" pitchFamily="34" charset="0"/>
                <a:ea typeface="方正细圆简体" charset="-122"/>
              </a:rPr>
              <a:t>西方大学</a:t>
            </a:r>
            <a:r>
              <a:rPr lang="zh-CN" altLang="en-US" sz="2800" b="1" dirty="0" smtClean="0">
                <a:solidFill>
                  <a:srgbClr val="FF0000"/>
                </a:solidFill>
                <a:latin typeface="Calibri" panose="020F0502020204030204" pitchFamily="34" charset="0"/>
                <a:ea typeface="方正细圆简体" charset="-122"/>
              </a:rPr>
              <a:t>校园规划的</a:t>
            </a:r>
            <a:r>
              <a:rPr lang="zh-CN" altLang="en-US" sz="2800" b="1" dirty="0" smtClean="0">
                <a:solidFill>
                  <a:srgbClr val="FF0000"/>
                </a:solidFill>
                <a:latin typeface="Calibri" panose="020F0502020204030204" pitchFamily="34" charset="0"/>
                <a:ea typeface="方正细圆简体" charset="-122"/>
              </a:rPr>
              <a:t>原型</a:t>
            </a:r>
            <a:r>
              <a:rPr lang="en-US" altLang="zh-CN" sz="2800" b="1" dirty="0" smtClean="0">
                <a:solidFill>
                  <a:srgbClr val="FF0000"/>
                </a:solidFill>
                <a:latin typeface="Calibri" panose="020F0502020204030204" pitchFamily="34" charset="0"/>
                <a:ea typeface="方正细圆简体" charset="-122"/>
              </a:rPr>
              <a:t>2</a:t>
            </a:r>
            <a:r>
              <a:rPr lang="zh-CN" altLang="en-US" sz="2800" b="1" dirty="0" smtClean="0">
                <a:solidFill>
                  <a:srgbClr val="FF0000"/>
                </a:solidFill>
                <a:latin typeface="Calibri" panose="020F0502020204030204" pitchFamily="34" charset="0"/>
                <a:ea typeface="方正细圆简体" charset="-122"/>
              </a:rPr>
              <a:t>：轴线</a:t>
            </a:r>
            <a:br>
              <a:rPr lang="en-US" altLang="zh-CN" sz="2800" dirty="0" smtClean="0">
                <a:solidFill>
                  <a:srgbClr val="FF0000"/>
                </a:solidFill>
                <a:effectLst/>
              </a:rPr>
            </a:br>
            <a:endParaRPr lang="zh-CN" altLang="en-US" sz="2800" b="1" dirty="0">
              <a:solidFill>
                <a:srgbClr val="FF0000"/>
              </a:solidFill>
              <a:latin typeface="Calibri" panose="020F0502020204030204" pitchFamily="34" charset="0"/>
              <a:ea typeface="方正细圆简体" charset="-122"/>
            </a:endParaRPr>
          </a:p>
        </p:txBody>
      </p:sp>
      <p:sp>
        <p:nvSpPr>
          <p:cNvPr id="3" name="内容占位符 2"/>
          <p:cNvSpPr>
            <a:spLocks noGrp="1"/>
          </p:cNvSpPr>
          <p:nvPr>
            <p:ph idx="1"/>
          </p:nvPr>
        </p:nvSpPr>
        <p:spPr>
          <a:xfrm>
            <a:off x="1428728" y="1285860"/>
            <a:ext cx="7498080" cy="2124076"/>
          </a:xfrm>
        </p:spPr>
        <p:txBody>
          <a:bodyPr>
            <a:normAutofit fontScale="92500"/>
          </a:bodyPr>
          <a:lstStyle/>
          <a:p>
            <a:pPr marL="82550" indent="0">
              <a:buNone/>
            </a:pPr>
            <a:r>
              <a:rPr lang="en-US" altLang="zh-CN" sz="1800" dirty="0" smtClean="0"/>
              <a:t>   </a:t>
            </a:r>
            <a:r>
              <a:rPr lang="zh-CN" altLang="en-US" sz="2400" b="1" dirty="0" smtClean="0">
                <a:solidFill>
                  <a:srgbClr val="FF0000"/>
                </a:solidFill>
              </a:rPr>
              <a:t>“</a:t>
            </a:r>
            <a:r>
              <a:rPr lang="zh-CN" altLang="zh-CN" sz="2400" b="1" dirty="0" smtClean="0">
                <a:solidFill>
                  <a:srgbClr val="FF0000"/>
                </a:solidFill>
              </a:rPr>
              <a:t>轴线</a:t>
            </a:r>
            <a:r>
              <a:rPr lang="en-US" altLang="zh-CN" sz="2400" b="1" dirty="0">
                <a:solidFill>
                  <a:srgbClr val="FF0000"/>
                </a:solidFill>
              </a:rPr>
              <a:t>+</a:t>
            </a:r>
            <a:r>
              <a:rPr lang="zh-CN" altLang="zh-CN" sz="2400" b="1" dirty="0" smtClean="0">
                <a:solidFill>
                  <a:srgbClr val="FF0000"/>
                </a:solidFill>
              </a:rPr>
              <a:t>院落</a:t>
            </a:r>
            <a:r>
              <a:rPr lang="zh-CN" altLang="en-US" sz="2400" b="1" dirty="0" smtClean="0">
                <a:solidFill>
                  <a:srgbClr val="FF0000"/>
                </a:solidFill>
              </a:rPr>
              <a:t>”</a:t>
            </a:r>
            <a:r>
              <a:rPr lang="en-US" altLang="zh-CN" sz="2400" b="1" dirty="0" smtClean="0">
                <a:solidFill>
                  <a:srgbClr val="FF0000"/>
                </a:solidFill>
              </a:rPr>
              <a:t>:  </a:t>
            </a:r>
            <a:r>
              <a:rPr lang="zh-CN" altLang="zh-CN" sz="2400" dirty="0" smtClean="0"/>
              <a:t>各</a:t>
            </a:r>
            <a:r>
              <a:rPr lang="zh-CN" altLang="zh-CN" sz="2400" dirty="0"/>
              <a:t>功能区域以院落形式沿着</a:t>
            </a:r>
            <a:r>
              <a:rPr lang="zh-CN" altLang="zh-CN" sz="2400" dirty="0" smtClean="0"/>
              <a:t>轴线延展。</a:t>
            </a:r>
            <a:endParaRPr lang="en-US" altLang="zh-CN" sz="2400" dirty="0" smtClean="0"/>
          </a:p>
          <a:p>
            <a:pPr marL="82550" indent="0">
              <a:buNone/>
            </a:pPr>
            <a:r>
              <a:rPr lang="en-US" altLang="zh-CN" sz="1800" dirty="0" smtClean="0"/>
              <a:t>    </a:t>
            </a:r>
            <a:r>
              <a:rPr lang="zh-CN" altLang="zh-CN" sz="1800" dirty="0" smtClean="0"/>
              <a:t>这种</a:t>
            </a:r>
            <a:r>
              <a:rPr lang="zh-CN" altLang="zh-CN" sz="1800" dirty="0"/>
              <a:t>规划模式起源于美国弗吉尼亚大</a:t>
            </a:r>
            <a:r>
              <a:rPr lang="zh-CN" altLang="zh-CN" sz="1800" dirty="0" smtClean="0"/>
              <a:t>学校园</a:t>
            </a:r>
            <a:r>
              <a:rPr lang="zh-CN" altLang="zh-CN" sz="1800" dirty="0"/>
              <a:t>中著名的“</a:t>
            </a:r>
            <a:r>
              <a:rPr lang="en-US" altLang="zh-CN" sz="1800" dirty="0"/>
              <a:t>Mall</a:t>
            </a:r>
            <a:r>
              <a:rPr lang="zh-CN" altLang="zh-CN" sz="1800" dirty="0" smtClean="0"/>
              <a:t>式</a:t>
            </a:r>
            <a:r>
              <a:rPr lang="zh-CN" altLang="en-US" sz="1800" dirty="0" smtClean="0"/>
              <a:t>”</a:t>
            </a:r>
            <a:r>
              <a:rPr lang="zh-CN" altLang="zh-CN" sz="1800" dirty="0" smtClean="0"/>
              <a:t>空间模式。</a:t>
            </a:r>
            <a:r>
              <a:rPr lang="zh-CN" altLang="zh-CN" sz="1800" dirty="0"/>
              <a:t>校园一般</a:t>
            </a:r>
            <a:r>
              <a:rPr lang="zh-CN" altLang="zh-CN" sz="1800" dirty="0" smtClean="0"/>
              <a:t>有纵横</a:t>
            </a:r>
            <a:r>
              <a:rPr lang="zh-CN" altLang="zh-CN" sz="1800" dirty="0"/>
              <a:t>两条或多条相互平行或垂直的轴线</a:t>
            </a:r>
            <a:r>
              <a:rPr lang="zh-CN" altLang="zh-CN" sz="1800" dirty="0" smtClean="0"/>
              <a:t>．</a:t>
            </a:r>
            <a:endParaRPr lang="en-US" altLang="zh-CN" sz="1800" dirty="0"/>
          </a:p>
          <a:p>
            <a:pPr marL="82550" indent="0">
              <a:buNone/>
            </a:pPr>
            <a:r>
              <a:rPr lang="en-US" altLang="zh-CN" sz="1800" dirty="0" smtClean="0"/>
              <a:t>     </a:t>
            </a:r>
            <a:r>
              <a:rPr lang="zh-CN" altLang="en-US" sz="1800" dirty="0" smtClean="0"/>
              <a:t>中国大学在</a:t>
            </a:r>
            <a:r>
              <a:rPr lang="en-US" altLang="zh-CN" sz="1800" dirty="0" smtClean="0"/>
              <a:t>50</a:t>
            </a:r>
            <a:r>
              <a:rPr lang="zh-CN" altLang="en-US" sz="1800" dirty="0" smtClean="0"/>
              <a:t>年代开始学习</a:t>
            </a:r>
            <a:r>
              <a:rPr lang="zh-CN" altLang="zh-CN" sz="1800" dirty="0" smtClean="0"/>
              <a:t>苏联大学模式</a:t>
            </a:r>
            <a:r>
              <a:rPr lang="zh-CN" altLang="en-US" sz="1800" dirty="0" smtClean="0"/>
              <a:t>后，</a:t>
            </a:r>
            <a:r>
              <a:rPr lang="zh-CN" altLang="zh-CN" sz="1800" dirty="0" smtClean="0"/>
              <a:t>大学</a:t>
            </a:r>
            <a:r>
              <a:rPr lang="zh-CN" altLang="zh-CN" sz="1800" dirty="0"/>
              <a:t>中出现大体量的主体</a:t>
            </a:r>
            <a:r>
              <a:rPr lang="zh-CN" altLang="zh-CN" sz="1800" dirty="0" smtClean="0"/>
              <a:t>建筑</a:t>
            </a:r>
            <a:r>
              <a:rPr lang="zh-CN" altLang="zh-CN" sz="1800" dirty="0"/>
              <a:t>，庄严</a:t>
            </a:r>
            <a:r>
              <a:rPr lang="zh-CN" altLang="zh-CN" sz="1800" dirty="0" smtClean="0"/>
              <a:t>对称，</a:t>
            </a:r>
            <a:r>
              <a:rPr lang="zh-CN" altLang="en-US" sz="1800" dirty="0" smtClean="0"/>
              <a:t>并</a:t>
            </a:r>
            <a:r>
              <a:rPr lang="zh-CN" altLang="zh-CN" sz="1800" dirty="0" smtClean="0"/>
              <a:t>在</a:t>
            </a:r>
            <a:r>
              <a:rPr lang="zh-CN" altLang="zh-CN" sz="1800" dirty="0"/>
              <a:t>其前方通常</a:t>
            </a:r>
            <a:r>
              <a:rPr lang="zh-CN" altLang="zh-CN" sz="1800" dirty="0" smtClean="0"/>
              <a:t>是大</a:t>
            </a:r>
            <a:r>
              <a:rPr lang="zh-CN" altLang="zh-CN" sz="1800" dirty="0"/>
              <a:t>尺度的硬质广场，有着几何形铺地或绿化，</a:t>
            </a:r>
            <a:r>
              <a:rPr lang="zh-CN" altLang="zh-CN" sz="1800" dirty="0" smtClean="0"/>
              <a:t>形成</a:t>
            </a:r>
            <a:r>
              <a:rPr lang="zh-CN" altLang="zh-CN" sz="1800" dirty="0"/>
              <a:t>强烈的轴线</a:t>
            </a:r>
            <a:r>
              <a:rPr lang="zh-CN" altLang="zh-CN" sz="1800" dirty="0" smtClean="0"/>
              <a:t>。</a:t>
            </a:r>
            <a:endParaRPr lang="en-US" altLang="zh-CN" sz="1800" dirty="0" smtClean="0"/>
          </a:p>
          <a:p>
            <a:pPr marL="82550" indent="0">
              <a:buNone/>
            </a:pPr>
            <a:endParaRPr lang="en-US" altLang="zh-CN" sz="1800" dirty="0"/>
          </a:p>
          <a:p>
            <a:pPr marL="82550" indent="0">
              <a:buNone/>
            </a:pPr>
            <a:endParaRPr lang="zh-CN" altLang="en-US" sz="1800" dirty="0"/>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619672" y="3356992"/>
            <a:ext cx="7272808" cy="304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6876256" y="6397935"/>
            <a:ext cx="1569660" cy="369332"/>
          </a:xfrm>
          <a:prstGeom prst="rect">
            <a:avLst/>
          </a:prstGeom>
        </p:spPr>
        <p:txBody>
          <a:bodyPr wrap="none">
            <a:spAutoFit/>
          </a:bodyPr>
          <a:lstStyle/>
          <a:p>
            <a:r>
              <a:rPr lang="zh-CN" altLang="en-US" dirty="0"/>
              <a:t>弗吉尼亚大学</a:t>
            </a:r>
            <a:endParaRPr lang="zh-CN" alt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校园规划 安徽会议讲座\12金港东区总平面图.jpg"/>
          <p:cNvPicPr>
            <a:picLocks noChangeAspect="1" noChangeArrowheads="1"/>
          </p:cNvPicPr>
          <p:nvPr/>
        </p:nvPicPr>
        <p:blipFill>
          <a:blip r:embed="rId1" cstate="print"/>
          <a:srcRect l="12961" t="4885" r="12515" b="19403"/>
          <a:stretch>
            <a:fillRect/>
          </a:stretch>
        </p:blipFill>
        <p:spPr bwMode="auto">
          <a:xfrm>
            <a:off x="251520" y="688237"/>
            <a:ext cx="4429702" cy="5970468"/>
          </a:xfrm>
          <a:prstGeom prst="rect">
            <a:avLst/>
          </a:prstGeom>
          <a:noFill/>
        </p:spPr>
      </p:pic>
      <p:sp>
        <p:nvSpPr>
          <p:cNvPr id="5" name="内容占位符 2"/>
          <p:cNvSpPr txBox="1"/>
          <p:nvPr/>
        </p:nvSpPr>
        <p:spPr>
          <a:xfrm>
            <a:off x="4572000" y="857232"/>
            <a:ext cx="4392487" cy="1648794"/>
          </a:xfrm>
          <a:prstGeom prst="rect">
            <a:avLst/>
          </a:prstGeom>
        </p:spPr>
        <p:txBody>
          <a:bodyPr>
            <a:noAutofit/>
          </a:bodyPr>
          <a:lstStyle>
            <a:lvl1pPr marL="365760" indent="-283210" algn="l" rtl="0" eaLnBrk="1" latinLnBrk="0" hangingPunct="1">
              <a:lnSpc>
                <a:spcPct val="100000"/>
              </a:lnSpc>
              <a:spcBef>
                <a:spcPts val="600"/>
              </a:spcBef>
              <a:buClr>
                <a:schemeClr val="accent1"/>
              </a:buClr>
              <a:buSzPct val="80000"/>
              <a:buFont typeface="Wingdings 2" panose="05020102010507070707"/>
              <a:buChar char=""/>
              <a:defRPr kumimoji="0" sz="3200" kern="1200">
                <a:solidFill>
                  <a:schemeClr val="tx1"/>
                </a:solidFill>
                <a:latin typeface="+mn-lt"/>
                <a:ea typeface="+mn-ea"/>
                <a:cs typeface="+mn-cs"/>
              </a:defRPr>
            </a:lvl1pPr>
            <a:lvl2pPr marL="640080" indent="-237490" algn="l" rtl="0" eaLnBrk="1" latinLnBrk="0" hangingPunct="1">
              <a:lnSpc>
                <a:spcPct val="100000"/>
              </a:lnSpc>
              <a:spcBef>
                <a:spcPts val="550"/>
              </a:spcBef>
              <a:buClr>
                <a:schemeClr val="accent1"/>
              </a:buClr>
              <a:buFont typeface="Verdana" panose="020B0604030504040204"/>
              <a:buChar char="◦"/>
              <a:defRPr kumimoji="0" sz="2800" kern="1200">
                <a:solidFill>
                  <a:schemeClr val="tx1"/>
                </a:solidFill>
                <a:latin typeface="+mn-lt"/>
                <a:ea typeface="+mn-ea"/>
                <a:cs typeface="+mn-cs"/>
              </a:defRPr>
            </a:lvl2pPr>
            <a:lvl3pPr marL="887095" indent="-228600" algn="l" rtl="0" eaLnBrk="1" latinLnBrk="0" hangingPunct="1">
              <a:lnSpc>
                <a:spcPct val="100000"/>
              </a:lnSpc>
              <a:spcBef>
                <a:spcPct val="20000"/>
              </a:spcBef>
              <a:buClr>
                <a:schemeClr val="accent2"/>
              </a:buClr>
              <a:buFont typeface="Wingdings 2" panose="05020102010507070707"/>
              <a:buChar char=""/>
              <a:defRPr kumimoji="0" sz="2400" kern="1200">
                <a:solidFill>
                  <a:schemeClr val="tx1"/>
                </a:solidFill>
                <a:latin typeface="+mn-lt"/>
                <a:ea typeface="+mn-ea"/>
                <a:cs typeface="+mn-cs"/>
              </a:defRPr>
            </a:lvl3pPr>
            <a:lvl4pPr marL="1097280" indent="-173990" algn="l" rtl="0" eaLnBrk="1" latinLnBrk="0" hangingPunct="1">
              <a:lnSpc>
                <a:spcPct val="100000"/>
              </a:lnSpc>
              <a:spcBef>
                <a:spcPct val="20000"/>
              </a:spcBef>
              <a:buClr>
                <a:schemeClr val="accent3"/>
              </a:buClr>
              <a:buFont typeface="Wingdings 2" panose="05020102010507070707"/>
              <a:buChar char=""/>
              <a:defRPr kumimoji="0" sz="2000" kern="1200">
                <a:solidFill>
                  <a:schemeClr val="tx1"/>
                </a:solidFill>
                <a:latin typeface="+mn-lt"/>
                <a:ea typeface="+mn-ea"/>
                <a:cs typeface="+mn-cs"/>
              </a:defRPr>
            </a:lvl4pPr>
            <a:lvl5pPr marL="1298575" indent="-182880" algn="l" rtl="0" eaLnBrk="1" latinLnBrk="0" hangingPunct="1">
              <a:lnSpc>
                <a:spcPct val="100000"/>
              </a:lnSpc>
              <a:spcBef>
                <a:spcPct val="20000"/>
              </a:spcBef>
              <a:buClr>
                <a:schemeClr val="accent4"/>
              </a:buClr>
              <a:buFont typeface="Wingdings 2" panose="05020102010507070707"/>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panose="05020102010507070707"/>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9pPr>
          </a:lstStyle>
          <a:p>
            <a:pPr>
              <a:buNone/>
            </a:pPr>
            <a:r>
              <a:rPr lang="zh-CN" altLang="en-US" sz="1800" dirty="0" smtClean="0"/>
              <a:t>          </a:t>
            </a:r>
            <a:r>
              <a:rPr lang="zh-CN" altLang="zh-CN" sz="1800" dirty="0" smtClean="0"/>
              <a:t>浙</a:t>
            </a:r>
            <a:r>
              <a:rPr lang="zh-CN" altLang="zh-CN" sz="1800" dirty="0"/>
              <a:t>大紫金港</a:t>
            </a:r>
            <a:r>
              <a:rPr lang="zh-CN" altLang="en-US" sz="1800" dirty="0"/>
              <a:t>东</a:t>
            </a:r>
            <a:r>
              <a:rPr lang="zh-CN" altLang="zh-CN" sz="1800" dirty="0"/>
              <a:t>校区 “园林化”</a:t>
            </a:r>
            <a:r>
              <a:rPr lang="zh-CN" altLang="en-US" sz="1800" dirty="0"/>
              <a:t>设计</a:t>
            </a:r>
            <a:r>
              <a:rPr lang="zh-CN" altLang="zh-CN" sz="1800" dirty="0"/>
              <a:t>带来了大片的绿地，却并没有将使用者真正地带入园林的使用</a:t>
            </a:r>
            <a:r>
              <a:rPr lang="zh-CN" altLang="zh-CN" sz="1800" dirty="0" smtClean="0"/>
              <a:t>空间</a:t>
            </a:r>
            <a:endParaRPr lang="en-US" altLang="zh-CN" sz="1800" dirty="0" smtClean="0"/>
          </a:p>
          <a:p>
            <a:pPr>
              <a:buNone/>
            </a:pPr>
            <a:endParaRPr lang="en-US" altLang="zh-CN" sz="1800" dirty="0" smtClean="0"/>
          </a:p>
          <a:p>
            <a:pPr>
              <a:buNone/>
            </a:pPr>
            <a:r>
              <a:rPr lang="en-US" altLang="zh-CN" sz="1800" dirty="0" smtClean="0">
                <a:solidFill>
                  <a:srgbClr val="FF0000"/>
                </a:solidFill>
              </a:rPr>
              <a:t>        </a:t>
            </a:r>
            <a:r>
              <a:rPr lang="zh-CN" altLang="zh-CN" sz="1800" dirty="0" smtClean="0">
                <a:solidFill>
                  <a:srgbClr val="FF0000"/>
                </a:solidFill>
              </a:rPr>
              <a:t>交往场所</a:t>
            </a:r>
            <a:r>
              <a:rPr lang="en-US" altLang="zh-CN" sz="1800" dirty="0" smtClean="0">
                <a:solidFill>
                  <a:srgbClr val="FF0000"/>
                </a:solidFill>
              </a:rPr>
              <a:t>     </a:t>
            </a:r>
            <a:r>
              <a:rPr lang="zh-CN" altLang="zh-CN" sz="1800" dirty="0" smtClean="0">
                <a:solidFill>
                  <a:srgbClr val="FF0000"/>
                </a:solidFill>
              </a:rPr>
              <a:t>自发性活动</a:t>
            </a:r>
            <a:r>
              <a:rPr lang="en-US" altLang="zh-CN" sz="1800" dirty="0" smtClean="0">
                <a:solidFill>
                  <a:srgbClr val="FF0000"/>
                </a:solidFill>
              </a:rPr>
              <a:t>  </a:t>
            </a:r>
            <a:endParaRPr lang="en-US" altLang="zh-CN" sz="1800" dirty="0" smtClean="0">
              <a:solidFill>
                <a:srgbClr val="FF0000"/>
              </a:solidFill>
            </a:endParaRPr>
          </a:p>
          <a:p>
            <a:pPr>
              <a:buNone/>
            </a:pPr>
            <a:r>
              <a:rPr lang="en-US" altLang="zh-CN" sz="1800" dirty="0" smtClean="0"/>
              <a:t>        </a:t>
            </a:r>
            <a:r>
              <a:rPr lang="zh-CN" altLang="zh-CN" sz="1800" dirty="0" smtClean="0"/>
              <a:t>分解更小尺度的交往场所，或者合并为更大尺度的教学场所、集会场所</a:t>
            </a:r>
            <a:endParaRPr lang="zh-CN" altLang="zh-CN" sz="1800" dirty="0" smtClean="0"/>
          </a:p>
          <a:p>
            <a:pPr>
              <a:buNone/>
            </a:pPr>
            <a:endParaRPr lang="zh-CN" altLang="en-US" sz="1800" dirty="0"/>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9190" y="3714752"/>
            <a:ext cx="3932269" cy="294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935151" y="118568"/>
            <a:ext cx="7879080" cy="738664"/>
          </a:xfrm>
          <a:prstGeom prst="rect">
            <a:avLst/>
          </a:prstGeom>
          <a:noFill/>
        </p:spPr>
        <p:txBody>
          <a:bodyPr wrap="none" rtlCol="0">
            <a:spAutoFit/>
          </a:bodyPr>
          <a:lstStyle/>
          <a:p>
            <a:r>
              <a:rPr lang="zh-CN" altLang="en-US" sz="2400" dirty="0" smtClean="0">
                <a:solidFill>
                  <a:srgbClr val="FF0000"/>
                </a:solidFill>
              </a:rPr>
              <a:t>紫金港</a:t>
            </a:r>
            <a:r>
              <a:rPr lang="zh-CN" altLang="zh-CN" sz="2400" dirty="0" smtClean="0">
                <a:solidFill>
                  <a:srgbClr val="FF0000"/>
                </a:solidFill>
              </a:rPr>
              <a:t>东区</a:t>
            </a:r>
            <a:r>
              <a:rPr lang="zh-CN" altLang="en-US" sz="2400" dirty="0" smtClean="0">
                <a:solidFill>
                  <a:srgbClr val="FF0000"/>
                </a:solidFill>
              </a:rPr>
              <a:t>：功能分区、层级化院落布局带来的交往</a:t>
            </a:r>
            <a:r>
              <a:rPr lang="zh-CN" altLang="zh-CN" sz="2400" dirty="0" smtClean="0">
                <a:solidFill>
                  <a:srgbClr val="FF0000"/>
                </a:solidFill>
              </a:rPr>
              <a:t>问题</a:t>
            </a:r>
            <a:endParaRPr lang="zh-CN" altLang="zh-CN" sz="2400" dirty="0">
              <a:solidFill>
                <a:srgbClr val="FF0000"/>
              </a:solidFill>
            </a:endParaRPr>
          </a:p>
          <a:p>
            <a:endParaRPr lang="zh-CN" alt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786182" y="785794"/>
            <a:ext cx="5214942" cy="4800600"/>
          </a:xfrm>
        </p:spPr>
        <p:txBody>
          <a:bodyPr>
            <a:normAutofit/>
          </a:bodyPr>
          <a:lstStyle/>
          <a:p>
            <a:r>
              <a:rPr lang="en-US" altLang="zh-CN" sz="2100" dirty="0" smtClean="0"/>
              <a:t>1.</a:t>
            </a:r>
            <a:r>
              <a:rPr lang="zh-CN" altLang="en-US" sz="2100" dirty="0" smtClean="0"/>
              <a:t>教室和校园绿化毫无交融，特别是在教学楼较高的情况下，地面绿化的可达性降低，很少学生会选择进入教学区的绿地。</a:t>
            </a:r>
            <a:endParaRPr lang="zh-CN" altLang="en-US" sz="2100" dirty="0" smtClean="0"/>
          </a:p>
          <a:p>
            <a:r>
              <a:rPr lang="en-US" altLang="zh-CN" sz="2100" dirty="0" smtClean="0"/>
              <a:t>2. </a:t>
            </a:r>
            <a:r>
              <a:rPr lang="zh-CN" altLang="en-US" sz="2100" dirty="0" smtClean="0"/>
              <a:t>教学区的中心绿地由于三面被建筑围合，私密性较差，学生不愿停留。</a:t>
            </a:r>
            <a:endParaRPr lang="zh-CN" altLang="en-US" sz="2100" dirty="0" smtClean="0"/>
          </a:p>
          <a:p>
            <a:pPr>
              <a:buNone/>
            </a:pPr>
            <a:endParaRPr lang="zh-CN" altLang="en-US" dirty="0"/>
          </a:p>
        </p:txBody>
      </p:sp>
      <p:sp>
        <p:nvSpPr>
          <p:cNvPr id="6" name="TextBox 5"/>
          <p:cNvSpPr txBox="1"/>
          <p:nvPr/>
        </p:nvSpPr>
        <p:spPr>
          <a:xfrm>
            <a:off x="928662" y="142852"/>
            <a:ext cx="7879080" cy="738664"/>
          </a:xfrm>
          <a:prstGeom prst="rect">
            <a:avLst/>
          </a:prstGeom>
          <a:noFill/>
        </p:spPr>
        <p:txBody>
          <a:bodyPr wrap="none" rtlCol="0">
            <a:spAutoFit/>
          </a:bodyPr>
          <a:lstStyle/>
          <a:p>
            <a:r>
              <a:rPr lang="zh-CN" altLang="en-US" sz="2400" b="1" dirty="0" smtClean="0">
                <a:solidFill>
                  <a:srgbClr val="FF0000"/>
                </a:solidFill>
              </a:rPr>
              <a:t>紫金港</a:t>
            </a:r>
            <a:r>
              <a:rPr lang="zh-CN" altLang="zh-CN" sz="2400" b="1" dirty="0" smtClean="0">
                <a:solidFill>
                  <a:srgbClr val="FF0000"/>
                </a:solidFill>
              </a:rPr>
              <a:t>东区</a:t>
            </a:r>
            <a:r>
              <a:rPr lang="zh-CN" altLang="en-US" sz="2400" b="1" dirty="0" smtClean="0">
                <a:solidFill>
                  <a:srgbClr val="FF0000"/>
                </a:solidFill>
              </a:rPr>
              <a:t>：功能分区、层级化院落布局带来的交往</a:t>
            </a:r>
            <a:r>
              <a:rPr lang="zh-CN" altLang="zh-CN" sz="2400" b="1" dirty="0" smtClean="0">
                <a:solidFill>
                  <a:srgbClr val="FF0000"/>
                </a:solidFill>
              </a:rPr>
              <a:t>问题</a:t>
            </a:r>
            <a:endParaRPr lang="zh-CN" altLang="zh-CN" sz="2400" b="1" dirty="0">
              <a:solidFill>
                <a:srgbClr val="FF0000"/>
              </a:solidFill>
            </a:endParaRPr>
          </a:p>
          <a:p>
            <a:endParaRPr lang="zh-CN" altLang="en-US" dirty="0"/>
          </a:p>
        </p:txBody>
      </p:sp>
      <p:pic>
        <p:nvPicPr>
          <p:cNvPr id="7" name="Picture 2"/>
          <p:cNvPicPr>
            <a:picLocks noChangeAspect="1" noChangeArrowheads="1"/>
          </p:cNvPicPr>
          <p:nvPr/>
        </p:nvPicPr>
        <p:blipFill>
          <a:blip r:embed="rId1"/>
          <a:srcRect t="53069"/>
          <a:stretch>
            <a:fillRect/>
          </a:stretch>
        </p:blipFill>
        <p:spPr bwMode="auto">
          <a:xfrm>
            <a:off x="428596" y="3214686"/>
            <a:ext cx="8556461" cy="3643314"/>
          </a:xfrm>
          <a:prstGeom prst="rect">
            <a:avLst/>
          </a:prstGeom>
          <a:noFill/>
          <a:ln w="9525">
            <a:noFill/>
            <a:miter lim="800000"/>
            <a:headEnd/>
            <a:tailEnd/>
          </a:ln>
          <a:effectLst/>
        </p:spPr>
      </p:pic>
      <p:pic>
        <p:nvPicPr>
          <p:cNvPr id="8" name="Picture 2"/>
          <p:cNvPicPr>
            <a:picLocks noChangeAspect="1" noChangeArrowheads="1"/>
          </p:cNvPicPr>
          <p:nvPr/>
        </p:nvPicPr>
        <p:blipFill>
          <a:blip r:embed="rId2"/>
          <a:srcRect l="51194" b="9543"/>
          <a:stretch>
            <a:fillRect/>
          </a:stretch>
        </p:blipFill>
        <p:spPr bwMode="auto">
          <a:xfrm>
            <a:off x="500034" y="714356"/>
            <a:ext cx="3214045" cy="22860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43372" y="785794"/>
            <a:ext cx="4714876" cy="4800600"/>
          </a:xfrm>
        </p:spPr>
        <p:txBody>
          <a:bodyPr>
            <a:normAutofit/>
          </a:bodyPr>
          <a:lstStyle/>
          <a:p>
            <a:pPr>
              <a:buNone/>
            </a:pPr>
            <a:r>
              <a:rPr lang="en-US" altLang="zh-CN" sz="2100" dirty="0" smtClean="0"/>
              <a:t>  </a:t>
            </a:r>
            <a:r>
              <a:rPr lang="zh-CN" altLang="en-US" sz="2100" dirty="0" smtClean="0"/>
              <a:t> </a:t>
            </a:r>
            <a:r>
              <a:rPr lang="en-US" altLang="zh-CN" sz="2100" dirty="0" smtClean="0"/>
              <a:t>3. </a:t>
            </a:r>
            <a:r>
              <a:rPr lang="zh-CN" altLang="en-US" sz="2100" dirty="0" smtClean="0"/>
              <a:t>绿地的面积较大，且往往不处于重要的交通流线附近，导致使用率降低，孤立于校园环境之中。</a:t>
            </a:r>
            <a:endParaRPr lang="zh-CN" altLang="en-US" sz="2100" dirty="0" smtClean="0"/>
          </a:p>
          <a:p>
            <a:r>
              <a:rPr lang="en-US" altLang="zh-CN" sz="2100" dirty="0" smtClean="0"/>
              <a:t>4. </a:t>
            </a:r>
            <a:r>
              <a:rPr lang="zh-CN" altLang="en-US" sz="2100" dirty="0" smtClean="0"/>
              <a:t>绿化处于一个平面上，导致各部分绿化的距离较远，联系很弱。</a:t>
            </a:r>
            <a:endParaRPr lang="zh-CN" altLang="en-US" sz="2100" dirty="0" smtClean="0"/>
          </a:p>
        </p:txBody>
      </p:sp>
      <p:pic>
        <p:nvPicPr>
          <p:cNvPr id="2051" name="Picture 3"/>
          <p:cNvPicPr>
            <a:picLocks noChangeAspect="1" noChangeArrowheads="1"/>
          </p:cNvPicPr>
          <p:nvPr/>
        </p:nvPicPr>
        <p:blipFill>
          <a:blip r:embed="rId1"/>
          <a:srcRect/>
          <a:stretch>
            <a:fillRect/>
          </a:stretch>
        </p:blipFill>
        <p:spPr bwMode="auto">
          <a:xfrm>
            <a:off x="500034" y="2928934"/>
            <a:ext cx="8532452" cy="3771903"/>
          </a:xfrm>
          <a:prstGeom prst="rect">
            <a:avLst/>
          </a:prstGeom>
          <a:noFill/>
          <a:ln w="9525">
            <a:noFill/>
            <a:miter lim="800000"/>
            <a:headEnd/>
            <a:tailEnd/>
          </a:ln>
          <a:effectLst/>
        </p:spPr>
      </p:pic>
      <p:sp>
        <p:nvSpPr>
          <p:cNvPr id="6" name="TextBox 5"/>
          <p:cNvSpPr txBox="1"/>
          <p:nvPr/>
        </p:nvSpPr>
        <p:spPr>
          <a:xfrm>
            <a:off x="935151" y="118568"/>
            <a:ext cx="7879080" cy="738664"/>
          </a:xfrm>
          <a:prstGeom prst="rect">
            <a:avLst/>
          </a:prstGeom>
          <a:noFill/>
        </p:spPr>
        <p:txBody>
          <a:bodyPr wrap="none" rtlCol="0">
            <a:spAutoFit/>
          </a:bodyPr>
          <a:lstStyle/>
          <a:p>
            <a:r>
              <a:rPr lang="zh-CN" altLang="en-US" sz="2400" b="1" dirty="0" smtClean="0">
                <a:solidFill>
                  <a:srgbClr val="FF0000"/>
                </a:solidFill>
              </a:rPr>
              <a:t>紫金港</a:t>
            </a:r>
            <a:r>
              <a:rPr lang="zh-CN" altLang="zh-CN" sz="2400" b="1" dirty="0" smtClean="0">
                <a:solidFill>
                  <a:srgbClr val="FF0000"/>
                </a:solidFill>
              </a:rPr>
              <a:t>东区</a:t>
            </a:r>
            <a:r>
              <a:rPr lang="zh-CN" altLang="en-US" sz="2400" b="1" dirty="0" smtClean="0">
                <a:solidFill>
                  <a:srgbClr val="FF0000"/>
                </a:solidFill>
              </a:rPr>
              <a:t>：功能分区、层级化院落布局带来的交往</a:t>
            </a:r>
            <a:r>
              <a:rPr lang="zh-CN" altLang="zh-CN" sz="2400" b="1" dirty="0" smtClean="0">
                <a:solidFill>
                  <a:srgbClr val="FF0000"/>
                </a:solidFill>
              </a:rPr>
              <a:t>问题</a:t>
            </a:r>
            <a:endParaRPr lang="zh-CN" altLang="zh-CN" sz="2400" b="1" dirty="0">
              <a:solidFill>
                <a:srgbClr val="FF0000"/>
              </a:solidFill>
            </a:endParaRPr>
          </a:p>
          <a:p>
            <a:endParaRPr lang="zh-CN" altLang="en-US" dirty="0"/>
          </a:p>
        </p:txBody>
      </p:sp>
      <p:pic>
        <p:nvPicPr>
          <p:cNvPr id="7" name="Picture 2"/>
          <p:cNvPicPr>
            <a:picLocks noChangeAspect="1" noChangeArrowheads="1"/>
          </p:cNvPicPr>
          <p:nvPr/>
        </p:nvPicPr>
        <p:blipFill>
          <a:blip r:embed="rId2"/>
          <a:srcRect l="51194" b="9543"/>
          <a:stretch>
            <a:fillRect/>
          </a:stretch>
        </p:blipFill>
        <p:spPr bwMode="auto">
          <a:xfrm>
            <a:off x="571472" y="642918"/>
            <a:ext cx="3214045" cy="22860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57706" y="404664"/>
            <a:ext cx="8150460" cy="4800600"/>
          </a:xfrm>
        </p:spPr>
        <p:txBody>
          <a:bodyPr>
            <a:normAutofit/>
          </a:bodyPr>
          <a:lstStyle/>
          <a:p>
            <a:pPr marL="82550" indent="0">
              <a:buNone/>
            </a:pPr>
            <a:r>
              <a:rPr lang="zh-CN" altLang="zh-CN" sz="2400" b="1" dirty="0">
                <a:solidFill>
                  <a:srgbClr val="FF0000"/>
                </a:solidFill>
              </a:rPr>
              <a:t>东</a:t>
            </a:r>
            <a:r>
              <a:rPr lang="zh-CN" altLang="zh-CN" sz="2400" b="1" dirty="0" smtClean="0">
                <a:solidFill>
                  <a:srgbClr val="FF0000"/>
                </a:solidFill>
              </a:rPr>
              <a:t>区</a:t>
            </a:r>
            <a:r>
              <a:rPr lang="zh-CN" altLang="en-US" sz="2400" b="1" dirty="0" smtClean="0">
                <a:solidFill>
                  <a:srgbClr val="FF0000"/>
                </a:solidFill>
              </a:rPr>
              <a:t>交往</a:t>
            </a:r>
            <a:r>
              <a:rPr lang="zh-CN" altLang="zh-CN" sz="2400" b="1" dirty="0" smtClean="0">
                <a:solidFill>
                  <a:srgbClr val="FF0000"/>
                </a:solidFill>
              </a:rPr>
              <a:t>空间</a:t>
            </a:r>
            <a:r>
              <a:rPr lang="zh-CN" altLang="zh-CN" sz="2400" b="1" dirty="0">
                <a:solidFill>
                  <a:srgbClr val="FF0000"/>
                </a:solidFill>
              </a:rPr>
              <a:t>的使用</a:t>
            </a:r>
            <a:r>
              <a:rPr lang="zh-CN" altLang="zh-CN" sz="2400" b="1" dirty="0" smtClean="0">
                <a:solidFill>
                  <a:srgbClr val="FF0000"/>
                </a:solidFill>
              </a:rPr>
              <a:t>问题</a:t>
            </a:r>
            <a:r>
              <a:rPr lang="zh-CN" altLang="en-US" sz="2400" b="1" dirty="0" smtClean="0">
                <a:solidFill>
                  <a:srgbClr val="FF0000"/>
                </a:solidFill>
              </a:rPr>
              <a:t>分析</a:t>
            </a:r>
            <a:endParaRPr lang="zh-CN" altLang="zh-CN" sz="2400" b="1" dirty="0">
              <a:solidFill>
                <a:srgbClr val="FF0000"/>
              </a:solidFill>
            </a:endParaRPr>
          </a:p>
          <a:p>
            <a:endParaRPr lang="en-US" altLang="zh-CN" sz="1800" dirty="0" smtClean="0"/>
          </a:p>
          <a:p>
            <a:r>
              <a:rPr lang="en-US" altLang="zh-CN" sz="1800" dirty="0"/>
              <a:t> </a:t>
            </a:r>
            <a:r>
              <a:rPr lang="en-US" altLang="zh-CN" sz="1800" dirty="0" smtClean="0"/>
              <a:t>    </a:t>
            </a:r>
            <a:r>
              <a:rPr lang="zh-CN" altLang="zh-CN" sz="1800" dirty="0" smtClean="0"/>
              <a:t>经</a:t>
            </a:r>
            <a:r>
              <a:rPr lang="zh-CN" altLang="zh-CN" sz="1800" dirty="0"/>
              <a:t>空间句法研究和大数据法的研究，说明</a:t>
            </a:r>
            <a:r>
              <a:rPr lang="zh-CN" altLang="zh-CN" sz="1800" dirty="0" smtClean="0"/>
              <a:t>浙大</a:t>
            </a:r>
            <a:r>
              <a:rPr lang="zh-CN" altLang="zh-CN" sz="1800" dirty="0"/>
              <a:t>紫金</a:t>
            </a:r>
            <a:r>
              <a:rPr lang="zh-CN" altLang="zh-CN" sz="1800" dirty="0" smtClean="0"/>
              <a:t>港</a:t>
            </a:r>
            <a:r>
              <a:rPr lang="zh-CN" altLang="en-US" sz="1800" dirty="0" smtClean="0"/>
              <a:t>东</a:t>
            </a:r>
            <a:r>
              <a:rPr lang="zh-CN" altLang="zh-CN" sz="1800" dirty="0" smtClean="0"/>
              <a:t>区</a:t>
            </a:r>
            <a:r>
              <a:rPr lang="zh-CN" altLang="zh-CN" sz="1800" dirty="0"/>
              <a:t>的园林空间使用率偏低，较难到达和深入。大型的园林空间带来</a:t>
            </a:r>
            <a:r>
              <a:rPr lang="zh-CN" altLang="zh-CN" sz="1800" dirty="0" smtClean="0"/>
              <a:t>了气势</a:t>
            </a:r>
            <a:r>
              <a:rPr lang="zh-CN" altLang="zh-CN" sz="1800" dirty="0"/>
              <a:t>和高养护费用。却没有真正落到实处，使得园林空间的功能性存在一定的</a:t>
            </a:r>
            <a:r>
              <a:rPr lang="zh-CN" altLang="zh-CN" sz="1800" dirty="0" smtClean="0"/>
              <a:t>欠缺</a:t>
            </a:r>
            <a:r>
              <a:rPr lang="zh-CN" altLang="zh-CN" sz="1800" dirty="0"/>
              <a:t>。</a:t>
            </a:r>
            <a:endParaRPr lang="zh-CN" altLang="zh-CN" sz="1800" dirty="0"/>
          </a:p>
          <a:p>
            <a:r>
              <a:rPr lang="en-US" altLang="zh-CN" sz="1800" dirty="0" smtClean="0"/>
              <a:t>     </a:t>
            </a:r>
            <a:r>
              <a:rPr lang="zh-CN" altLang="zh-CN" sz="1800" dirty="0" smtClean="0"/>
              <a:t>分区</a:t>
            </a:r>
            <a:r>
              <a:rPr lang="zh-CN" altLang="zh-CN" sz="1800" dirty="0"/>
              <a:t>的明确性和大尺度分区的规划方式</a:t>
            </a:r>
            <a:r>
              <a:rPr lang="zh-CN" altLang="zh-CN" sz="1800" dirty="0" smtClean="0"/>
              <a:t>，导致</a:t>
            </a:r>
            <a:r>
              <a:rPr lang="zh-CN" altLang="zh-CN" sz="1800" dirty="0"/>
              <a:t>了不同分区之间的过冷和过热</a:t>
            </a:r>
            <a:r>
              <a:rPr lang="zh-CN" altLang="zh-CN" sz="1800" dirty="0" smtClean="0"/>
              <a:t>的使用</a:t>
            </a:r>
            <a:r>
              <a:rPr lang="zh-CN" altLang="zh-CN" sz="1800" dirty="0" smtClean="0"/>
              <a:t>情况发生</a:t>
            </a:r>
            <a:r>
              <a:rPr lang="zh-CN" altLang="zh-CN" sz="1800" dirty="0"/>
              <a:t>，也导致了主要园林空间使用率偏低的情况发生。</a:t>
            </a:r>
            <a:endParaRPr lang="zh-CN" altLang="zh-CN" sz="1800" dirty="0"/>
          </a:p>
          <a:p>
            <a:endParaRPr lang="zh-CN" altLang="en-US" dirty="0"/>
          </a:p>
        </p:txBody>
      </p:sp>
      <p:pic>
        <p:nvPicPr>
          <p:cNvPr id="1126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7417" y="3271225"/>
            <a:ext cx="4361981" cy="3271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364" y="3284984"/>
            <a:ext cx="4343636" cy="3257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57224" y="857232"/>
            <a:ext cx="4032448" cy="4800600"/>
          </a:xfrm>
        </p:spPr>
        <p:txBody>
          <a:bodyPr/>
          <a:lstStyle/>
          <a:p>
            <a:endParaRPr lang="en-US" altLang="zh-CN" sz="1800" dirty="0" smtClean="0"/>
          </a:p>
          <a:p>
            <a:pPr marL="82550" indent="0">
              <a:buNone/>
            </a:pPr>
            <a:r>
              <a:rPr lang="en-US" altLang="zh-CN" sz="1800" dirty="0"/>
              <a:t> </a:t>
            </a:r>
            <a:r>
              <a:rPr lang="en-US" altLang="zh-CN" sz="1800" dirty="0" smtClean="0"/>
              <a:t>   </a:t>
            </a:r>
            <a:r>
              <a:rPr lang="zh-CN" altLang="en-US" sz="1800" b="1" dirty="0" smtClean="0">
                <a:solidFill>
                  <a:srgbClr val="FF0000"/>
                </a:solidFill>
              </a:rPr>
              <a:t>问题：</a:t>
            </a:r>
            <a:r>
              <a:rPr lang="en-US" altLang="zh-CN" sz="1800" dirty="0" smtClean="0"/>
              <a:t> </a:t>
            </a:r>
            <a:r>
              <a:rPr lang="zh-CN" altLang="en-US" sz="1800" dirty="0" smtClean="0"/>
              <a:t>教学</a:t>
            </a:r>
            <a:r>
              <a:rPr lang="zh-CN" altLang="en-US" sz="1800" dirty="0"/>
              <a:t>区廊道</a:t>
            </a:r>
            <a:r>
              <a:rPr lang="zh-CN" altLang="en-US" sz="1800" dirty="0" smtClean="0"/>
              <a:t>众多，但</a:t>
            </a:r>
            <a:r>
              <a:rPr lang="zh-CN" altLang="en-US" sz="1800" dirty="0"/>
              <a:t>设计中缺乏空间的层次和递进关系，廊道空间缺乏私密感和休息设施，廊道更多沦为交通空间，而非交往空间。</a:t>
            </a:r>
            <a:endParaRPr lang="zh-CN" altLang="en-US" sz="1800" dirty="0"/>
          </a:p>
          <a:p>
            <a:endParaRPr lang="zh-CN" altLang="en-US" dirty="0"/>
          </a:p>
        </p:txBody>
      </p:sp>
      <p:sp>
        <p:nvSpPr>
          <p:cNvPr id="4" name="标题 3"/>
          <p:cNvSpPr>
            <a:spLocks noGrp="1"/>
          </p:cNvSpPr>
          <p:nvPr>
            <p:ph type="title"/>
          </p:nvPr>
        </p:nvSpPr>
        <p:spPr>
          <a:xfrm>
            <a:off x="1187624" y="3510"/>
            <a:ext cx="7498080" cy="1143000"/>
          </a:xfrm>
        </p:spPr>
        <p:txBody>
          <a:bodyPr>
            <a:normAutofit/>
          </a:bodyPr>
          <a:lstStyle/>
          <a:p>
            <a:r>
              <a:rPr lang="zh-CN" altLang="en-US" sz="2800" dirty="0" smtClean="0">
                <a:solidFill>
                  <a:srgbClr val="FF0000"/>
                </a:solidFill>
              </a:rPr>
              <a:t>东区更新</a:t>
            </a:r>
            <a:r>
              <a:rPr lang="zh-CN" altLang="en-US" sz="2800" dirty="0" smtClean="0">
                <a:solidFill>
                  <a:srgbClr val="FF0000"/>
                </a:solidFill>
              </a:rPr>
              <a:t>：重视多元的交往</a:t>
            </a:r>
            <a:endParaRPr lang="zh-CN" altLang="en-US" sz="2800" dirty="0">
              <a:solidFill>
                <a:srgbClr val="FF0000"/>
              </a:solidFill>
            </a:endParaRPr>
          </a:p>
        </p:txBody>
      </p:sp>
      <p:pic>
        <p:nvPicPr>
          <p:cNvPr id="10242"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42976" y="3071810"/>
            <a:ext cx="3744415"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descr="G:\校园规划 安徽会议讲座\浙大图片\微信图片_2019031913101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3504" y="1000108"/>
            <a:ext cx="3528392" cy="2646294"/>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G:\校园规划 安徽会议讲座\浙大图片\微信图片_2019031913103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3504" y="3857628"/>
            <a:ext cx="3552395" cy="26642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55776" y="6268670"/>
            <a:ext cx="2262158" cy="369332"/>
          </a:xfrm>
          <a:prstGeom prst="rect">
            <a:avLst/>
          </a:prstGeom>
          <a:noFill/>
        </p:spPr>
        <p:txBody>
          <a:bodyPr wrap="none" rtlCol="0">
            <a:spAutoFit/>
          </a:bodyPr>
          <a:lstStyle/>
          <a:p>
            <a:r>
              <a:rPr lang="zh-CN" altLang="en-US" dirty="0" smtClean="0"/>
              <a:t>紫金港东区走廊更新</a:t>
            </a:r>
            <a:endParaRPr lang="zh-CN" alt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75656" y="188640"/>
            <a:ext cx="7498080" cy="1143000"/>
          </a:xfrm>
        </p:spPr>
        <p:txBody>
          <a:bodyPr>
            <a:normAutofit/>
          </a:bodyPr>
          <a:lstStyle/>
          <a:p>
            <a:r>
              <a:rPr lang="zh-CN" altLang="en-US" sz="2800" dirty="0" smtClean="0">
                <a:solidFill>
                  <a:srgbClr val="FF0000"/>
                </a:solidFill>
              </a:rPr>
              <a:t>更新：</a:t>
            </a:r>
            <a:r>
              <a:rPr lang="zh-CN" altLang="zh-CN" sz="2800" dirty="0" smtClean="0">
                <a:solidFill>
                  <a:srgbClr val="FF0000"/>
                </a:solidFill>
              </a:rPr>
              <a:t>交往</a:t>
            </a:r>
            <a:r>
              <a:rPr lang="zh-CN" altLang="zh-CN" sz="2800" dirty="0">
                <a:solidFill>
                  <a:srgbClr val="FF0000"/>
                </a:solidFill>
              </a:rPr>
              <a:t>化的服务空间</a:t>
            </a:r>
            <a:endParaRPr lang="zh-CN" altLang="en-US" sz="2800" dirty="0">
              <a:solidFill>
                <a:srgbClr val="FF0000"/>
              </a:solidFill>
            </a:endParaRPr>
          </a:p>
        </p:txBody>
      </p:sp>
      <p:sp>
        <p:nvSpPr>
          <p:cNvPr id="3" name="内容占位符 2"/>
          <p:cNvSpPr>
            <a:spLocks noGrp="1"/>
          </p:cNvSpPr>
          <p:nvPr>
            <p:ph idx="1"/>
          </p:nvPr>
        </p:nvSpPr>
        <p:spPr>
          <a:xfrm>
            <a:off x="1259632" y="1196752"/>
            <a:ext cx="7498080" cy="2197224"/>
          </a:xfrm>
        </p:spPr>
        <p:txBody>
          <a:bodyPr>
            <a:normAutofit lnSpcReduction="10000"/>
          </a:bodyPr>
          <a:lstStyle/>
          <a:p>
            <a:r>
              <a:rPr lang="en-US" altLang="zh-CN" sz="1800" dirty="0" smtClean="0"/>
              <a:t>     </a:t>
            </a:r>
            <a:r>
              <a:rPr lang="zh-CN" altLang="zh-CN" sz="1800" dirty="0" smtClean="0"/>
              <a:t>交往</a:t>
            </a:r>
            <a:r>
              <a:rPr lang="zh-CN" altLang="zh-CN" sz="1800" dirty="0"/>
              <a:t>化的服务空间</a:t>
            </a:r>
            <a:r>
              <a:rPr lang="zh-CN" altLang="zh-CN" sz="1800" dirty="0" smtClean="0"/>
              <a:t>营造在</a:t>
            </a:r>
            <a:r>
              <a:rPr lang="zh-CN" altLang="zh-CN" sz="1800" dirty="0"/>
              <a:t>空间和时间两个层次上都强化了人与人、人与场所之间</a:t>
            </a:r>
            <a:r>
              <a:rPr lang="zh-CN" altLang="zh-CN" sz="1800" dirty="0" smtClean="0"/>
              <a:t>的关联性</a:t>
            </a:r>
            <a:r>
              <a:rPr lang="zh-CN" altLang="zh-CN" sz="1800" dirty="0"/>
              <a:t>，产生了更大的吸引力并发挥了更大的交往作用</a:t>
            </a:r>
            <a:r>
              <a:rPr lang="zh-CN" altLang="zh-CN" sz="1800" dirty="0" smtClean="0"/>
              <a:t>。</a:t>
            </a:r>
            <a:endParaRPr lang="en-US" altLang="zh-CN" sz="1800" dirty="0" smtClean="0"/>
          </a:p>
          <a:p>
            <a:r>
              <a:rPr lang="en-US" altLang="zh-CN" sz="1800" dirty="0"/>
              <a:t> </a:t>
            </a:r>
            <a:r>
              <a:rPr lang="en-US" altLang="zh-CN" sz="1800" dirty="0" smtClean="0"/>
              <a:t>    </a:t>
            </a:r>
            <a:r>
              <a:rPr lang="zh-CN" altLang="zh-CN" sz="1800" dirty="0" smtClean="0"/>
              <a:t>现代</a:t>
            </a:r>
            <a:r>
              <a:rPr lang="zh-CN" altLang="zh-CN" sz="1800" dirty="0"/>
              <a:t>生活的节奏不断加快，这从场所适应性更强的网络订餐</a:t>
            </a:r>
            <a:r>
              <a:rPr lang="zh-CN" altLang="zh-CN" sz="1800" dirty="0" smtClean="0"/>
              <a:t>销售额不断</a:t>
            </a:r>
            <a:r>
              <a:rPr lang="zh-CN" altLang="zh-CN" sz="1800" dirty="0"/>
              <a:t>走高的趋势就能看出，这也引发了大学新校园中服务空间的分布模式</a:t>
            </a:r>
            <a:r>
              <a:rPr lang="zh-CN" altLang="zh-CN" sz="1800" dirty="0" smtClean="0"/>
              <a:t>愈加碎片</a:t>
            </a:r>
            <a:r>
              <a:rPr lang="zh-CN" altLang="zh-CN" sz="1800" dirty="0"/>
              <a:t>化，可以提供更为高效便捷的服务，同时也有助于特色化的形成。很多</a:t>
            </a:r>
            <a:r>
              <a:rPr lang="zh-CN" altLang="zh-CN" sz="1800" dirty="0" smtClean="0"/>
              <a:t>大学</a:t>
            </a:r>
            <a:r>
              <a:rPr lang="zh-CN" altLang="zh-CN" sz="1800" dirty="0"/>
              <a:t>中已经出现了餐吧、餐饮一条街、零食店、快餐店等模式探索</a:t>
            </a:r>
            <a:endParaRPr lang="zh-CN" altLang="zh-CN" sz="1800" dirty="0"/>
          </a:p>
          <a:p>
            <a:endParaRPr lang="zh-CN" altLang="en-US" dirty="0"/>
          </a:p>
        </p:txBody>
      </p:sp>
      <p:pic>
        <p:nvPicPr>
          <p:cNvPr id="18434"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283968" y="3573016"/>
            <a:ext cx="4176464" cy="313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20464" y="3479325"/>
            <a:ext cx="2456235" cy="327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b="1" dirty="0" smtClean="0">
                <a:solidFill>
                  <a:srgbClr val="FF0000"/>
                </a:solidFill>
                <a:effectLst/>
              </a:rPr>
              <a:t>信息化智能系统：</a:t>
            </a:r>
            <a:r>
              <a:rPr lang="zh-CN" altLang="zh-CN" sz="2800" b="1" dirty="0" smtClean="0">
                <a:solidFill>
                  <a:srgbClr val="FF0000"/>
                </a:solidFill>
                <a:effectLst/>
              </a:rPr>
              <a:t>从</a:t>
            </a:r>
            <a:r>
              <a:rPr lang="zh-CN" altLang="zh-CN" sz="2800" b="1" dirty="0">
                <a:solidFill>
                  <a:srgbClr val="FF0000"/>
                </a:solidFill>
                <a:effectLst/>
              </a:rPr>
              <a:t>数字化向</a:t>
            </a:r>
            <a:r>
              <a:rPr lang="zh-CN" altLang="zh-CN" sz="2800" b="1" dirty="0" smtClean="0">
                <a:solidFill>
                  <a:srgbClr val="FF0000"/>
                </a:solidFill>
                <a:effectLst/>
              </a:rPr>
              <a:t>智慧</a:t>
            </a:r>
            <a:r>
              <a:rPr lang="zh-CN" altLang="zh-CN" sz="2800" b="1" dirty="0">
                <a:solidFill>
                  <a:srgbClr val="FF0000"/>
                </a:solidFill>
                <a:effectLst/>
              </a:rPr>
              <a:t>化发展</a:t>
            </a:r>
            <a:br>
              <a:rPr lang="zh-CN" altLang="zh-CN" sz="2800" b="1" dirty="0">
                <a:effectLst/>
              </a:rPr>
            </a:br>
            <a:endParaRPr lang="zh-CN" altLang="en-US" sz="2800" b="1" dirty="0">
              <a:solidFill>
                <a:srgbClr val="FF0000"/>
              </a:solidFill>
            </a:endParaRPr>
          </a:p>
        </p:txBody>
      </p:sp>
      <p:sp>
        <p:nvSpPr>
          <p:cNvPr id="3" name="内容占位符 2"/>
          <p:cNvSpPr>
            <a:spLocks noGrp="1"/>
          </p:cNvSpPr>
          <p:nvPr>
            <p:ph idx="1"/>
          </p:nvPr>
        </p:nvSpPr>
        <p:spPr>
          <a:xfrm>
            <a:off x="1403648" y="1052736"/>
            <a:ext cx="7498080" cy="4800600"/>
          </a:xfrm>
        </p:spPr>
        <p:txBody>
          <a:bodyPr>
            <a:normAutofit/>
          </a:bodyPr>
          <a:lstStyle/>
          <a:p>
            <a:r>
              <a:rPr lang="zh-CN" altLang="zh-CN" sz="1800" dirty="0"/>
              <a:t>随着计算机和通信技术的发展，校园信息化智能系统的发展从电脑普及应用到校园网络</a:t>
            </a:r>
            <a:r>
              <a:rPr lang="zh-CN" altLang="zh-CN" sz="1800" dirty="0" smtClean="0"/>
              <a:t>建设再</a:t>
            </a:r>
            <a:r>
              <a:rPr lang="zh-CN" altLang="zh-CN" sz="1800" dirty="0"/>
              <a:t>到各种系统互联</a:t>
            </a:r>
            <a:r>
              <a:rPr lang="zh-CN" altLang="zh-CN" sz="1800" dirty="0" smtClean="0"/>
              <a:t>互通</a:t>
            </a:r>
            <a:r>
              <a:rPr lang="zh-CN" altLang="en-US" sz="1800" dirty="0" smtClean="0"/>
              <a:t>，</a:t>
            </a:r>
            <a:r>
              <a:rPr lang="zh-CN" altLang="zh-CN" sz="1800" dirty="0" smtClean="0"/>
              <a:t>实现</a:t>
            </a:r>
            <a:r>
              <a:rPr lang="zh-CN" altLang="zh-CN" sz="1800" dirty="0"/>
              <a:t>综合化管理，经历了</a:t>
            </a:r>
            <a:r>
              <a:rPr lang="zh-CN" altLang="zh-CN" sz="1800" b="1" dirty="0">
                <a:solidFill>
                  <a:srgbClr val="FF0000"/>
                </a:solidFill>
              </a:rPr>
              <a:t>从“数字化”到“智能化”再到”智慧化”</a:t>
            </a:r>
            <a:r>
              <a:rPr lang="zh-CN" altLang="zh-CN" sz="1800" dirty="0"/>
              <a:t>的发展过程。</a:t>
            </a:r>
            <a:endParaRPr lang="zh-CN" altLang="zh-CN" sz="1800" dirty="0"/>
          </a:p>
          <a:p>
            <a:pPr marL="82550" indent="0">
              <a:buNone/>
            </a:pPr>
            <a:endParaRPr lang="zh-CN" altLang="en-US" dirty="0"/>
          </a:p>
        </p:txBody>
      </p:sp>
      <p:sp>
        <p:nvSpPr>
          <p:cNvPr id="4" name="内容占位符 2"/>
          <p:cNvSpPr txBox="1"/>
          <p:nvPr/>
        </p:nvSpPr>
        <p:spPr>
          <a:xfrm>
            <a:off x="1417747" y="2564904"/>
            <a:ext cx="7498080" cy="4800600"/>
          </a:xfrm>
          <a:prstGeom prst="rect">
            <a:avLst/>
          </a:prstGeom>
        </p:spPr>
        <p:txBody>
          <a:bodyPr>
            <a:normAutofit/>
          </a:bodyPr>
          <a:lstStyle>
            <a:lvl1pPr marL="365760" indent="-283210" algn="l" rtl="0" eaLnBrk="1" latinLnBrk="0" hangingPunct="1">
              <a:lnSpc>
                <a:spcPct val="100000"/>
              </a:lnSpc>
              <a:spcBef>
                <a:spcPts val="600"/>
              </a:spcBef>
              <a:buClr>
                <a:schemeClr val="accent1"/>
              </a:buClr>
              <a:buSzPct val="80000"/>
              <a:buFont typeface="Wingdings 2" panose="05020102010507070707"/>
              <a:buChar char=""/>
              <a:defRPr kumimoji="0" sz="3200" kern="1200">
                <a:solidFill>
                  <a:schemeClr val="tx1"/>
                </a:solidFill>
                <a:latin typeface="+mn-lt"/>
                <a:ea typeface="+mn-ea"/>
                <a:cs typeface="+mn-cs"/>
              </a:defRPr>
            </a:lvl1pPr>
            <a:lvl2pPr marL="640080" indent="-237490" algn="l" rtl="0" eaLnBrk="1" latinLnBrk="0" hangingPunct="1">
              <a:lnSpc>
                <a:spcPct val="100000"/>
              </a:lnSpc>
              <a:spcBef>
                <a:spcPts val="550"/>
              </a:spcBef>
              <a:buClr>
                <a:schemeClr val="accent1"/>
              </a:buClr>
              <a:buFont typeface="Verdana" panose="020B0604030504040204"/>
              <a:buChar char="◦"/>
              <a:defRPr kumimoji="0" sz="2800" kern="1200">
                <a:solidFill>
                  <a:schemeClr val="tx1"/>
                </a:solidFill>
                <a:latin typeface="+mn-lt"/>
                <a:ea typeface="+mn-ea"/>
                <a:cs typeface="+mn-cs"/>
              </a:defRPr>
            </a:lvl2pPr>
            <a:lvl3pPr marL="887095" indent="-228600" algn="l" rtl="0" eaLnBrk="1" latinLnBrk="0" hangingPunct="1">
              <a:lnSpc>
                <a:spcPct val="100000"/>
              </a:lnSpc>
              <a:spcBef>
                <a:spcPct val="20000"/>
              </a:spcBef>
              <a:buClr>
                <a:schemeClr val="accent2"/>
              </a:buClr>
              <a:buFont typeface="Wingdings 2" panose="05020102010507070707"/>
              <a:buChar char=""/>
              <a:defRPr kumimoji="0" sz="2400" kern="1200">
                <a:solidFill>
                  <a:schemeClr val="tx1"/>
                </a:solidFill>
                <a:latin typeface="+mn-lt"/>
                <a:ea typeface="+mn-ea"/>
                <a:cs typeface="+mn-cs"/>
              </a:defRPr>
            </a:lvl3pPr>
            <a:lvl4pPr marL="1097280" indent="-173990" algn="l" rtl="0" eaLnBrk="1" latinLnBrk="0" hangingPunct="1">
              <a:lnSpc>
                <a:spcPct val="100000"/>
              </a:lnSpc>
              <a:spcBef>
                <a:spcPct val="20000"/>
              </a:spcBef>
              <a:buClr>
                <a:schemeClr val="accent3"/>
              </a:buClr>
              <a:buFont typeface="Wingdings 2" panose="05020102010507070707"/>
              <a:buChar char=""/>
              <a:defRPr kumimoji="0" sz="2000" kern="1200">
                <a:solidFill>
                  <a:schemeClr val="tx1"/>
                </a:solidFill>
                <a:latin typeface="+mn-lt"/>
                <a:ea typeface="+mn-ea"/>
                <a:cs typeface="+mn-cs"/>
              </a:defRPr>
            </a:lvl4pPr>
            <a:lvl5pPr marL="1298575" indent="-182880" algn="l" rtl="0" eaLnBrk="1" latinLnBrk="0" hangingPunct="1">
              <a:lnSpc>
                <a:spcPct val="100000"/>
              </a:lnSpc>
              <a:spcBef>
                <a:spcPct val="20000"/>
              </a:spcBef>
              <a:buClr>
                <a:schemeClr val="accent4"/>
              </a:buClr>
              <a:buFont typeface="Wingdings 2" panose="05020102010507070707"/>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panose="05020102010507070707"/>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9pPr>
          </a:lstStyle>
          <a:p>
            <a:r>
              <a:rPr lang="zh-CN" altLang="en-US" sz="2400" dirty="0" smtClean="0"/>
              <a:t>浙大紫金港</a:t>
            </a:r>
            <a:r>
              <a:rPr lang="zh-CN" altLang="zh-CN" sz="2400" dirty="0" smtClean="0">
                <a:solidFill>
                  <a:srgbClr val="FF0000"/>
                </a:solidFill>
              </a:rPr>
              <a:t>智慧校园</a:t>
            </a:r>
            <a:r>
              <a:rPr lang="zh-CN" altLang="zh-CN" sz="2400" dirty="0" smtClean="0"/>
              <a:t>服务建设实践</a:t>
            </a:r>
            <a:endParaRPr lang="zh-CN" altLang="zh-CN" sz="2400" dirty="0" smtClean="0"/>
          </a:p>
          <a:p>
            <a:pPr marL="82550" indent="0">
              <a:buNone/>
            </a:pPr>
            <a:r>
              <a:rPr lang="en-US" altLang="zh-CN" sz="1800" dirty="0" smtClean="0"/>
              <a:t>          </a:t>
            </a:r>
            <a:r>
              <a:rPr lang="zh-CN" altLang="zh-CN" sz="1800" b="1" dirty="0" smtClean="0">
                <a:solidFill>
                  <a:srgbClr val="FF0000"/>
                </a:solidFill>
              </a:rPr>
              <a:t>行政服务办事大厅</a:t>
            </a:r>
            <a:r>
              <a:rPr lang="zh-CN" altLang="en-US" sz="1800" b="1" dirty="0" smtClean="0">
                <a:solidFill>
                  <a:srgbClr val="FF0000"/>
                </a:solidFill>
              </a:rPr>
              <a:t>：</a:t>
            </a:r>
            <a:r>
              <a:rPr lang="zh-CN" altLang="zh-CN" sz="1800" dirty="0" smtClean="0"/>
              <a:t>浙江大学现在</a:t>
            </a:r>
            <a:r>
              <a:rPr lang="zh-CN" altLang="zh-CN" sz="1800" dirty="0" smtClean="0"/>
              <a:t>的</a:t>
            </a:r>
            <a:r>
              <a:rPr lang="zh-CN" altLang="en-US" sz="1800" dirty="0" smtClean="0"/>
              <a:t>行政</a:t>
            </a:r>
            <a:r>
              <a:rPr lang="zh-CN" altLang="zh-CN" sz="1800" dirty="0" smtClean="0"/>
              <a:t>办事</a:t>
            </a:r>
            <a:r>
              <a:rPr lang="zh-CN" altLang="zh-CN" sz="1800" dirty="0" smtClean="0"/>
              <a:t>大厅是从</a:t>
            </a:r>
            <a:r>
              <a:rPr lang="en-US" altLang="zh-CN" sz="1800" dirty="0" smtClean="0"/>
              <a:t>2013</a:t>
            </a:r>
            <a:r>
              <a:rPr lang="zh-CN" altLang="zh-CN" sz="1800" dirty="0" smtClean="0"/>
              <a:t>年底开始启用，共有</a:t>
            </a:r>
            <a:r>
              <a:rPr lang="en-US" altLang="zh-CN" sz="1800" dirty="0" smtClean="0"/>
              <a:t>15</a:t>
            </a:r>
            <a:r>
              <a:rPr lang="zh-CN" altLang="zh-CN" sz="1800" dirty="0" smtClean="0"/>
              <a:t>个部门参与，</a:t>
            </a:r>
            <a:r>
              <a:rPr lang="en-US" altLang="zh-CN" sz="1800" dirty="0" smtClean="0"/>
              <a:t>30</a:t>
            </a:r>
            <a:r>
              <a:rPr lang="zh-CN" altLang="zh-CN" sz="1800" dirty="0" smtClean="0"/>
              <a:t>个窗口提供</a:t>
            </a:r>
            <a:r>
              <a:rPr lang="en-US" altLang="zh-CN" sz="1800" dirty="0" smtClean="0"/>
              <a:t>300</a:t>
            </a:r>
            <a:r>
              <a:rPr lang="zh-CN" altLang="zh-CN" sz="1800" dirty="0" smtClean="0"/>
              <a:t>多项服务。</a:t>
            </a:r>
            <a:endParaRPr lang="zh-CN" altLang="zh-CN" sz="1800" dirty="0" smtClean="0"/>
          </a:p>
          <a:p>
            <a:r>
              <a:rPr lang="en-US" altLang="zh-CN" sz="1800" dirty="0" smtClean="0"/>
              <a:t>    </a:t>
            </a:r>
            <a:r>
              <a:rPr lang="zh-CN" altLang="zh-CN" sz="1800" dirty="0" smtClean="0"/>
              <a:t>支持这个大厅运作的有</a:t>
            </a:r>
            <a:r>
              <a:rPr lang="en-US" altLang="zh-CN" sz="1800" dirty="0" smtClean="0"/>
              <a:t>3</a:t>
            </a:r>
            <a:r>
              <a:rPr lang="zh-CN" altLang="zh-CN" sz="1800" dirty="0" smtClean="0"/>
              <a:t>大信息化系统，一个是取号排队系统；一个是服务网站，每天都在更新办结的和没有办结的数据，展示办事效能；还有一个是受理系统，除了业务办理外，还有类似银行背靠背的服务评价功能。</a:t>
            </a:r>
            <a:endParaRPr lang="zh-CN" altLang="zh-CN" sz="1800" dirty="0" smtClean="0"/>
          </a:p>
          <a:p>
            <a:r>
              <a:rPr lang="en-US" altLang="zh-CN" sz="1800" dirty="0" smtClean="0"/>
              <a:t>    </a:t>
            </a:r>
            <a:r>
              <a:rPr lang="en-US" altLang="zh-CN" sz="1800" dirty="0" smtClean="0"/>
              <a:t> </a:t>
            </a:r>
            <a:r>
              <a:rPr lang="zh-CN" altLang="en-US" sz="1800" dirty="0" smtClean="0"/>
              <a:t>设置</a:t>
            </a:r>
            <a:r>
              <a:rPr lang="zh-CN" altLang="zh-CN" sz="1800" dirty="0" smtClean="0"/>
              <a:t>自助式</a:t>
            </a:r>
            <a:r>
              <a:rPr lang="zh-CN" altLang="zh-CN" sz="1800" dirty="0" smtClean="0"/>
              <a:t>服务</a:t>
            </a:r>
            <a:r>
              <a:rPr lang="zh-CN" altLang="zh-CN" sz="1800" dirty="0" smtClean="0"/>
              <a:t>终端出现</a:t>
            </a:r>
            <a:r>
              <a:rPr lang="zh-CN" altLang="zh-CN" sz="1800" dirty="0" smtClean="0"/>
              <a:t>在校园人员相对集中的角落，更加方便学生办事，减少跨校区跑腿时间，提升办事效率。</a:t>
            </a:r>
            <a:endParaRPr lang="zh-CN" altLang="zh-CN" sz="1800" dirty="0" smtClean="0"/>
          </a:p>
          <a:p>
            <a:endParaRPr lang="zh-CN" alt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31640" y="188640"/>
            <a:ext cx="7498080" cy="1143000"/>
          </a:xfrm>
        </p:spPr>
        <p:txBody>
          <a:bodyPr>
            <a:normAutofit/>
          </a:bodyPr>
          <a:lstStyle/>
          <a:p>
            <a:r>
              <a:rPr lang="zh-CN" altLang="en-US" sz="2800" b="1" dirty="0" smtClean="0">
                <a:solidFill>
                  <a:srgbClr val="FF0000"/>
                </a:solidFill>
              </a:rPr>
              <a:t>绿色</a:t>
            </a:r>
            <a:r>
              <a:rPr lang="zh-CN" altLang="zh-CN" sz="2800" b="1" dirty="0" smtClean="0">
                <a:solidFill>
                  <a:srgbClr val="FF0000"/>
                </a:solidFill>
              </a:rPr>
              <a:t>校园</a:t>
            </a:r>
            <a:r>
              <a:rPr lang="zh-CN" altLang="en-US" sz="2800" b="1" dirty="0" smtClean="0">
                <a:solidFill>
                  <a:srgbClr val="FF0000"/>
                </a:solidFill>
              </a:rPr>
              <a:t>，</a:t>
            </a:r>
            <a:r>
              <a:rPr lang="zh-CN" altLang="zh-CN" sz="2800" b="1" dirty="0" smtClean="0">
                <a:solidFill>
                  <a:srgbClr val="FF0000"/>
                </a:solidFill>
              </a:rPr>
              <a:t>生态节能</a:t>
            </a:r>
            <a:endParaRPr lang="zh-CN" altLang="en-US" sz="2800" b="1" dirty="0">
              <a:solidFill>
                <a:srgbClr val="FF0000"/>
              </a:solidFill>
            </a:endParaRPr>
          </a:p>
        </p:txBody>
      </p:sp>
      <p:sp>
        <p:nvSpPr>
          <p:cNvPr id="3" name="内容占位符 2"/>
          <p:cNvSpPr>
            <a:spLocks noGrp="1"/>
          </p:cNvSpPr>
          <p:nvPr>
            <p:ph idx="1"/>
          </p:nvPr>
        </p:nvSpPr>
        <p:spPr>
          <a:xfrm>
            <a:off x="1331640" y="1196752"/>
            <a:ext cx="7498080" cy="4800600"/>
          </a:xfrm>
        </p:spPr>
        <p:txBody>
          <a:bodyPr>
            <a:normAutofit/>
          </a:bodyPr>
          <a:lstStyle/>
          <a:p>
            <a:pPr marL="82550" indent="0">
              <a:buNone/>
            </a:pPr>
            <a:r>
              <a:rPr lang="zh-CN" altLang="en-US" sz="1800" dirty="0" smtClean="0">
                <a:solidFill>
                  <a:srgbClr val="FF0000"/>
                </a:solidFill>
              </a:rPr>
              <a:t>   </a:t>
            </a:r>
            <a:r>
              <a:rPr lang="zh-CN" altLang="en-US" sz="2400" b="1" dirty="0" smtClean="0">
                <a:solidFill>
                  <a:srgbClr val="FF0000"/>
                </a:solidFill>
              </a:rPr>
              <a:t>落实绿色设计理念，</a:t>
            </a:r>
            <a:r>
              <a:rPr lang="zh-CN" altLang="zh-CN" sz="2400" b="1" dirty="0" smtClean="0">
                <a:solidFill>
                  <a:srgbClr val="FF0000"/>
                </a:solidFill>
              </a:rPr>
              <a:t>节约</a:t>
            </a:r>
            <a:r>
              <a:rPr lang="zh-CN" altLang="zh-CN" sz="2400" b="1" dirty="0">
                <a:solidFill>
                  <a:srgbClr val="FF0000"/>
                </a:solidFill>
              </a:rPr>
              <a:t>人工</a:t>
            </a:r>
            <a:r>
              <a:rPr lang="zh-CN" altLang="zh-CN" sz="2400" b="1" dirty="0" smtClean="0">
                <a:solidFill>
                  <a:srgbClr val="FF0000"/>
                </a:solidFill>
              </a:rPr>
              <a:t>能源</a:t>
            </a:r>
            <a:endParaRPr lang="zh-CN" altLang="zh-CN" sz="2400" b="1" dirty="0">
              <a:solidFill>
                <a:srgbClr val="FF0000"/>
              </a:solidFill>
            </a:endParaRPr>
          </a:p>
          <a:p>
            <a:r>
              <a:rPr lang="en-US" altLang="zh-CN" sz="1800" dirty="0" smtClean="0"/>
              <a:t>   1990</a:t>
            </a:r>
            <a:r>
              <a:rPr lang="zh-CN" altLang="zh-CN" sz="1800" dirty="0"/>
              <a:t>年代，受到“生态城市”、绿色城市”思想的影响．校园规划理念向生态</a:t>
            </a:r>
            <a:r>
              <a:rPr lang="zh-CN" altLang="zh-CN" sz="1800" dirty="0" smtClean="0"/>
              <a:t>优先发展。</a:t>
            </a:r>
            <a:endParaRPr lang="en-US" altLang="zh-CN" sz="1800" dirty="0" smtClean="0"/>
          </a:p>
          <a:p>
            <a:r>
              <a:rPr lang="en-US" altLang="zh-CN" sz="1800" dirty="0"/>
              <a:t> </a:t>
            </a:r>
            <a:r>
              <a:rPr lang="en-US" altLang="zh-CN" sz="1800" dirty="0" smtClean="0"/>
              <a:t>   </a:t>
            </a:r>
            <a:r>
              <a:rPr lang="zh-CN" altLang="zh-CN" sz="1800" dirty="0" smtClean="0"/>
              <a:t>在</a:t>
            </a:r>
            <a:r>
              <a:rPr lang="zh-CN" altLang="zh-CN" sz="1800" dirty="0"/>
              <a:t>规划设计</a:t>
            </a:r>
            <a:r>
              <a:rPr lang="zh-CN" altLang="zh-CN" sz="1800" dirty="0" smtClean="0"/>
              <a:t>方面</a:t>
            </a:r>
            <a:r>
              <a:rPr lang="zh-CN" altLang="en-US" sz="1800" dirty="0" smtClean="0"/>
              <a:t>，</a:t>
            </a:r>
            <a:r>
              <a:rPr lang="zh-CN" altLang="zh-CN" sz="1800" dirty="0" smtClean="0"/>
              <a:t>基地</a:t>
            </a:r>
            <a:r>
              <a:rPr lang="zh-CN" altLang="zh-CN" sz="1800" dirty="0"/>
              <a:t>原有山水环境作为</a:t>
            </a:r>
            <a:r>
              <a:rPr lang="zh-CN" altLang="zh-CN" sz="1800" dirty="0" smtClean="0"/>
              <a:t>自然景观，合理</a:t>
            </a:r>
            <a:r>
              <a:rPr lang="zh-CN" altLang="zh-CN" sz="1800" dirty="0"/>
              <a:t>利用坡地进行节地节能</a:t>
            </a:r>
            <a:r>
              <a:rPr lang="zh-CN" altLang="zh-CN" sz="1800" dirty="0" smtClean="0"/>
              <a:t>建设，</a:t>
            </a:r>
            <a:r>
              <a:rPr lang="zh-CN" altLang="zh-CN" sz="1800" dirty="0"/>
              <a:t>采用以庭院组织建筑</a:t>
            </a:r>
            <a:r>
              <a:rPr lang="zh-CN" altLang="zh-CN" sz="1800" dirty="0" smtClean="0"/>
              <a:t>自然通风</a:t>
            </a:r>
            <a:r>
              <a:rPr lang="zh-CN" altLang="zh-CN" sz="1800" dirty="0"/>
              <a:t>，降低体形系数，减少能耗，建设多维</a:t>
            </a:r>
            <a:r>
              <a:rPr lang="zh-CN" altLang="zh-CN" sz="1800" dirty="0" smtClean="0"/>
              <a:t>绿化</a:t>
            </a:r>
            <a:r>
              <a:rPr lang="zh-CN" altLang="en-US" sz="1800" dirty="0" smtClean="0"/>
              <a:t>、</a:t>
            </a:r>
            <a:r>
              <a:rPr lang="zh-CN" altLang="zh-CN" sz="1800" dirty="0" smtClean="0"/>
              <a:t>水体</a:t>
            </a:r>
            <a:r>
              <a:rPr lang="zh-CN" altLang="zh-CN" sz="1800" dirty="0"/>
              <a:t>改善校园小气候</a:t>
            </a:r>
            <a:r>
              <a:rPr lang="zh-CN" altLang="zh-CN" sz="1800" dirty="0" smtClean="0"/>
              <a:t>等。</a:t>
            </a:r>
            <a:endParaRPr lang="zh-CN" altLang="zh-CN" sz="1800" dirty="0"/>
          </a:p>
          <a:p>
            <a:endParaRPr lang="zh-CN" altLang="en-US" dirty="0"/>
          </a:p>
        </p:txBody>
      </p:sp>
      <p:sp>
        <p:nvSpPr>
          <p:cNvPr id="4" name="TextBox 3"/>
          <p:cNvSpPr txBox="1"/>
          <p:nvPr/>
        </p:nvSpPr>
        <p:spPr>
          <a:xfrm>
            <a:off x="1691680" y="3140968"/>
            <a:ext cx="6984776" cy="1200329"/>
          </a:xfrm>
          <a:prstGeom prst="rect">
            <a:avLst/>
          </a:prstGeom>
          <a:noFill/>
        </p:spPr>
        <p:txBody>
          <a:bodyPr wrap="square" rtlCol="0">
            <a:spAutoFit/>
          </a:bodyPr>
          <a:lstStyle/>
          <a:p>
            <a:r>
              <a:rPr lang="zh-CN" altLang="en-US" dirty="0" smtClean="0"/>
              <a:t>    如下图：重视</a:t>
            </a:r>
            <a:r>
              <a:rPr lang="zh-CN" altLang="en-US" dirty="0"/>
              <a:t>基地原有的生态系统，力求新校园在水文、土质、气候、植物、动物等方面与基地生态相融，局部保留原有生态</a:t>
            </a:r>
            <a:r>
              <a:rPr lang="zh-CN" altLang="en-US" dirty="0" smtClean="0"/>
              <a:t>地貌。</a:t>
            </a:r>
            <a:endParaRPr lang="en-US" altLang="zh-CN" dirty="0"/>
          </a:p>
          <a:p>
            <a:endParaRPr lang="zh-CN" altLang="en-US" dirty="0"/>
          </a:p>
        </p:txBody>
      </p:sp>
      <p:pic>
        <p:nvPicPr>
          <p:cNvPr id="6" name="Picture 3"/>
          <p:cNvPicPr>
            <a:picLocks noChangeAspect="1" noChangeArrowheads="1"/>
          </p:cNvPicPr>
          <p:nvPr/>
        </p:nvPicPr>
        <p:blipFill>
          <a:blip r:embed="rId1"/>
          <a:srcRect/>
          <a:stretch>
            <a:fillRect/>
          </a:stretch>
        </p:blipFill>
        <p:spPr bwMode="auto">
          <a:xfrm>
            <a:off x="755576" y="4339552"/>
            <a:ext cx="7920880" cy="1922464"/>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72413" y="476672"/>
            <a:ext cx="7128792" cy="4800600"/>
          </a:xfrm>
        </p:spPr>
        <p:txBody>
          <a:bodyPr>
            <a:normAutofit/>
          </a:bodyPr>
          <a:lstStyle/>
          <a:p>
            <a:r>
              <a:rPr lang="zh-CN" altLang="en-US" sz="2000" b="1" dirty="0" smtClean="0">
                <a:solidFill>
                  <a:srgbClr val="FF0000"/>
                </a:solidFill>
              </a:rPr>
              <a:t>“自然的大学”</a:t>
            </a:r>
            <a:r>
              <a:rPr lang="en-US" altLang="zh-CN" sz="1800" dirty="0" smtClean="0"/>
              <a:t>:</a:t>
            </a:r>
            <a:r>
              <a:rPr lang="zh-CN" altLang="en-US" sz="1800" dirty="0" smtClean="0"/>
              <a:t> 体现</a:t>
            </a:r>
            <a:r>
              <a:rPr lang="zh-CN" altLang="en-US" sz="1800" dirty="0"/>
              <a:t>出的尊重自然、尊重生态的</a:t>
            </a:r>
            <a:r>
              <a:rPr lang="zh-CN" altLang="en-US" sz="1800" dirty="0" smtClean="0"/>
              <a:t>理念是方案</a:t>
            </a:r>
            <a:r>
              <a:rPr lang="zh-CN" altLang="en-US" sz="1800" dirty="0"/>
              <a:t>最大的特色和优点。</a:t>
            </a:r>
            <a:endParaRPr lang="zh-CN" altLang="en-US" sz="1800" dirty="0"/>
          </a:p>
          <a:p>
            <a:endParaRPr lang="zh-CN" altLang="en-US" sz="1800" dirty="0"/>
          </a:p>
          <a:p>
            <a:endParaRPr lang="zh-CN" altLang="en-US" sz="1800" dirty="0"/>
          </a:p>
        </p:txBody>
      </p:sp>
      <p:pic>
        <p:nvPicPr>
          <p:cNvPr id="1026"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t="11964"/>
          <a:stretch>
            <a:fillRect/>
          </a:stretch>
        </p:blipFill>
        <p:spPr bwMode="auto">
          <a:xfrm>
            <a:off x="1043608" y="1484784"/>
            <a:ext cx="7586402" cy="4851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Grp="1" noChangeAspect="1" noChangeArrowheads="1"/>
          </p:cNvPicPr>
          <p:nvPr>
            <p:ph/>
          </p:nvPr>
        </p:nvPicPr>
        <p:blipFill>
          <a:blip r:embed="rId1">
            <a:lum bright="-54000" contrast="66000"/>
            <a:extLst>
              <a:ext uri="{28A0092B-C50C-407E-A947-70E740481C1C}">
                <a14:useLocalDpi xmlns:a14="http://schemas.microsoft.com/office/drawing/2010/main" val="0"/>
              </a:ext>
            </a:extLst>
          </a:blip>
          <a:srcRect/>
          <a:stretch>
            <a:fillRect/>
          </a:stretch>
        </p:blipFill>
        <p:spPr>
          <a:xfrm>
            <a:off x="-23609" y="1268760"/>
            <a:ext cx="9144000" cy="5464175"/>
          </a:xfrm>
        </p:spPr>
      </p:pic>
      <p:sp>
        <p:nvSpPr>
          <p:cNvPr id="81926" name="Text Box 6"/>
          <p:cNvSpPr txBox="1">
            <a:spLocks noChangeArrowheads="1"/>
          </p:cNvSpPr>
          <p:nvPr/>
        </p:nvSpPr>
        <p:spPr bwMode="auto">
          <a:xfrm>
            <a:off x="4359479" y="4835873"/>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b="1">
                <a:effectLst>
                  <a:outerShdw blurRad="38100" dist="38100" dir="2700000" algn="tl">
                    <a:srgbClr val="000000"/>
                  </a:outerShdw>
                </a:effectLst>
                <a:latin typeface="Song" charset="-122"/>
                <a:ea typeface="Song" charset="-122"/>
              </a:rPr>
              <a:t>月伴湖</a:t>
            </a:r>
            <a:endParaRPr lang="zh-CN" altLang="en-US" sz="1400" b="1">
              <a:effectLst>
                <a:outerShdw blurRad="38100" dist="38100" dir="2700000" algn="tl">
                  <a:srgbClr val="000000"/>
                </a:outerShdw>
              </a:effectLst>
              <a:latin typeface="Song" charset="-122"/>
              <a:ea typeface="Song" charset="-122"/>
            </a:endParaRPr>
          </a:p>
        </p:txBody>
      </p:sp>
      <p:sp>
        <p:nvSpPr>
          <p:cNvPr id="81927" name="Text Box 7"/>
          <p:cNvSpPr txBox="1">
            <a:spLocks noChangeArrowheads="1"/>
          </p:cNvSpPr>
          <p:nvPr/>
        </p:nvSpPr>
        <p:spPr bwMode="auto">
          <a:xfrm>
            <a:off x="5737429" y="5634385"/>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b="1">
                <a:effectLst>
                  <a:outerShdw blurRad="38100" dist="38100" dir="2700000" algn="tl">
                    <a:srgbClr val="000000"/>
                  </a:outerShdw>
                </a:effectLst>
                <a:latin typeface="Song" charset="-122"/>
                <a:ea typeface="Song" charset="-122"/>
              </a:rPr>
              <a:t>余杭塘河</a:t>
            </a:r>
            <a:endParaRPr lang="zh-CN" altLang="en-US" sz="1400" b="1">
              <a:effectLst>
                <a:outerShdw blurRad="38100" dist="38100" dir="2700000" algn="tl">
                  <a:srgbClr val="000000"/>
                </a:outerShdw>
              </a:effectLst>
              <a:latin typeface="Song" charset="-122"/>
              <a:ea typeface="Song" charset="-122"/>
            </a:endParaRP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66693" y="188640"/>
            <a:ext cx="4644380" cy="2453706"/>
          </a:xfrm>
          <a:prstGeom prst="rect">
            <a:avLst/>
          </a:prstGeom>
          <a:noFill/>
        </p:spPr>
      </p:pic>
      <p:sp>
        <p:nvSpPr>
          <p:cNvPr id="11" name="Text Box 4"/>
          <p:cNvSpPr txBox="1">
            <a:spLocks noChangeArrowheads="1"/>
          </p:cNvSpPr>
          <p:nvPr/>
        </p:nvSpPr>
        <p:spPr bwMode="auto">
          <a:xfrm>
            <a:off x="3077518" y="2622104"/>
            <a:ext cx="152496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sz="1400" b="1" dirty="0">
                <a:latin typeface="Song" charset="-122"/>
                <a:ea typeface="Song" charset="-122"/>
              </a:rPr>
              <a:t>1. </a:t>
            </a:r>
            <a:r>
              <a:rPr lang="zh-CN" altLang="en-US" sz="1400" b="1" dirty="0">
                <a:latin typeface="Song" charset="-122"/>
                <a:ea typeface="Song" charset="-122"/>
              </a:rPr>
              <a:t>传统的自然</a:t>
            </a:r>
            <a:endParaRPr lang="zh-CN" altLang="en-US" sz="1400" b="1" dirty="0">
              <a:latin typeface="Song" charset="-122"/>
              <a:ea typeface="Song" charset="-122"/>
            </a:endParaRPr>
          </a:p>
        </p:txBody>
      </p:sp>
      <p:sp>
        <p:nvSpPr>
          <p:cNvPr id="12" name="Text Box 5"/>
          <p:cNvSpPr txBox="1">
            <a:spLocks noChangeArrowheads="1"/>
          </p:cNvSpPr>
          <p:nvPr/>
        </p:nvSpPr>
        <p:spPr bwMode="auto">
          <a:xfrm>
            <a:off x="845270" y="2622104"/>
            <a:ext cx="126255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sz="1400" b="1" dirty="0">
                <a:latin typeface="Song" charset="-122"/>
                <a:ea typeface="Song" charset="-122"/>
              </a:rPr>
              <a:t>2. </a:t>
            </a:r>
            <a:r>
              <a:rPr lang="zh-CN" altLang="en-US" sz="1400" b="1" dirty="0">
                <a:latin typeface="Song" charset="-122"/>
                <a:ea typeface="Song" charset="-122"/>
              </a:rPr>
              <a:t>被建筑化的自然</a:t>
            </a:r>
            <a:endParaRPr lang="zh-CN" altLang="en-US" sz="1400" b="1" dirty="0">
              <a:latin typeface="Song" charset="-122"/>
              <a:ea typeface="Song" charset="-122"/>
            </a:endParaRPr>
          </a:p>
        </p:txBody>
      </p:sp>
      <p:sp>
        <p:nvSpPr>
          <p:cNvPr id="13" name="Text Box 6"/>
          <p:cNvSpPr txBox="1">
            <a:spLocks noChangeArrowheads="1"/>
          </p:cNvSpPr>
          <p:nvPr/>
        </p:nvSpPr>
        <p:spPr bwMode="auto">
          <a:xfrm>
            <a:off x="480992" y="264840"/>
            <a:ext cx="14267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sz="1400" b="1" dirty="0">
                <a:latin typeface="Song" charset="-122"/>
                <a:ea typeface="Song" charset="-122"/>
              </a:rPr>
              <a:t>3. </a:t>
            </a:r>
            <a:r>
              <a:rPr lang="zh-CN" altLang="en-US" sz="1400" b="1" dirty="0">
                <a:latin typeface="Song" charset="-122"/>
                <a:ea typeface="Song" charset="-122"/>
              </a:rPr>
              <a:t>回归的自然</a:t>
            </a:r>
            <a:endParaRPr lang="zh-CN" altLang="en-US" sz="1400" b="1" dirty="0">
              <a:latin typeface="Song" charset="-122"/>
              <a:ea typeface="Song" charset="-122"/>
            </a:endParaRPr>
          </a:p>
        </p:txBody>
      </p:sp>
      <p:sp>
        <p:nvSpPr>
          <p:cNvPr id="14" name="Line 7"/>
          <p:cNvSpPr>
            <a:spLocks noChangeShapeType="1"/>
          </p:cNvSpPr>
          <p:nvPr/>
        </p:nvSpPr>
        <p:spPr bwMode="auto">
          <a:xfrm>
            <a:off x="1776393" y="417240"/>
            <a:ext cx="811639" cy="409941"/>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 name="Line 8"/>
          <p:cNvSpPr>
            <a:spLocks noChangeShapeType="1"/>
          </p:cNvSpPr>
          <p:nvPr/>
        </p:nvSpPr>
        <p:spPr bwMode="auto">
          <a:xfrm flipV="1">
            <a:off x="1521636" y="2145340"/>
            <a:ext cx="586184" cy="532923"/>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Line 9"/>
          <p:cNvSpPr>
            <a:spLocks noChangeShapeType="1"/>
          </p:cNvSpPr>
          <p:nvPr/>
        </p:nvSpPr>
        <p:spPr bwMode="auto">
          <a:xfrm flipH="1" flipV="1">
            <a:off x="3077518" y="1673908"/>
            <a:ext cx="766548" cy="737893"/>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P spid="13" grpId="0" autoUpdateAnimBg="0"/>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p:cNvSpPr txBox="1"/>
          <p:nvPr/>
        </p:nvSpPr>
        <p:spPr>
          <a:xfrm>
            <a:off x="880182" y="1292380"/>
            <a:ext cx="8229600" cy="4525963"/>
          </a:xfrm>
          <a:prstGeom prst="rect">
            <a:avLst/>
          </a:prstGeom>
        </p:spPr>
        <p:txBody>
          <a:bodyPr vert="horz" lIns="91424" tIns="45712" rIns="91424" bIns="45712" rtlCol="0">
            <a:noAutofit/>
          </a:bodyPr>
          <a:lstStyle>
            <a:lvl1pPr marL="391160" indent="-391160" algn="l" defTabSz="104330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1pPr>
            <a:lvl2pPr marL="847725" indent="-325755" algn="l" defTabSz="104330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303655" indent="-260985" algn="l" defTabSz="104330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2562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4696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6829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63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600"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35" indent="-260985" algn="l" defTabSz="1043305"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a:lnSpc>
                <a:spcPct val="150000"/>
              </a:lnSpc>
              <a:spcBef>
                <a:spcPts val="0"/>
              </a:spcBef>
              <a:buSzPct val="100000"/>
            </a:pPr>
            <a:r>
              <a:rPr lang="zh-CN" altLang="en-US" sz="2100" b="1" dirty="0">
                <a:latin typeface="微软雅黑" panose="020B0503020204020204" pitchFamily="34" charset="-122"/>
                <a:ea typeface="微软雅黑" panose="020B0503020204020204" pitchFamily="34" charset="-122"/>
              </a:rPr>
              <a:t>全球高等教育入学率：</a:t>
            </a:r>
            <a:r>
              <a:rPr lang="en-US" altLang="zh-CN" sz="2100" b="1" dirty="0">
                <a:latin typeface="微软雅黑" panose="020B0503020204020204" pitchFamily="34" charset="-122"/>
                <a:ea typeface="微软雅黑" panose="020B0503020204020204" pitchFamily="34" charset="-122"/>
              </a:rPr>
              <a:t>1999</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18.36</a:t>
            </a:r>
            <a:r>
              <a:rPr lang="zh-CN" altLang="en-US" sz="2100" b="1" dirty="0">
                <a:latin typeface="微软雅黑" panose="020B0503020204020204" pitchFamily="34" charset="-122"/>
                <a:ea typeface="微软雅黑" panose="020B0503020204020204" pitchFamily="34" charset="-122"/>
              </a:rPr>
              <a:t>％→</a:t>
            </a:r>
            <a:r>
              <a:rPr lang="en-US" altLang="zh-CN" sz="2100" b="1" dirty="0">
                <a:latin typeface="微软雅黑" panose="020B0503020204020204" pitchFamily="34" charset="-122"/>
                <a:ea typeface="微软雅黑" panose="020B0503020204020204" pitchFamily="34" charset="-122"/>
              </a:rPr>
              <a:t>2014</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34.45</a:t>
            </a:r>
            <a:r>
              <a:rPr lang="zh-CN" altLang="en-US" sz="2100" b="1" dirty="0">
                <a:latin typeface="微软雅黑" panose="020B0503020204020204" pitchFamily="34" charset="-122"/>
                <a:ea typeface="微软雅黑" panose="020B0503020204020204" pitchFamily="34" charset="-122"/>
              </a:rPr>
              <a:t>％</a:t>
            </a:r>
            <a:endParaRPr lang="en-US" altLang="zh-CN" sz="2100" b="1"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latin typeface="微软雅黑" panose="020B0503020204020204" pitchFamily="34" charset="-122"/>
                <a:ea typeface="微软雅黑" panose="020B0503020204020204" pitchFamily="34" charset="-122"/>
              </a:rPr>
              <a:t>欧洲：</a:t>
            </a:r>
            <a:r>
              <a:rPr lang="en-US" altLang="zh-CN" sz="2100" b="1" dirty="0">
                <a:latin typeface="微软雅黑" panose="020B0503020204020204" pitchFamily="34" charset="-122"/>
                <a:ea typeface="微软雅黑" panose="020B0503020204020204" pitchFamily="34" charset="-122"/>
              </a:rPr>
              <a:t>1999</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48.48</a:t>
            </a:r>
            <a:r>
              <a:rPr lang="zh-CN" altLang="en-US" sz="2100" b="1" dirty="0">
                <a:latin typeface="微软雅黑" panose="020B0503020204020204" pitchFamily="34" charset="-122"/>
                <a:ea typeface="微软雅黑" panose="020B0503020204020204" pitchFamily="34" charset="-122"/>
              </a:rPr>
              <a:t>％ → </a:t>
            </a:r>
            <a:r>
              <a:rPr lang="en-US" altLang="zh-CN" sz="2100" b="1" dirty="0">
                <a:latin typeface="微软雅黑" panose="020B0503020204020204" pitchFamily="34" charset="-122"/>
                <a:ea typeface="微软雅黑" panose="020B0503020204020204" pitchFamily="34" charset="-122"/>
              </a:rPr>
              <a:t>2014</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70.55</a:t>
            </a:r>
            <a:r>
              <a:rPr lang="zh-CN" altLang="en-US" sz="2100" b="1" dirty="0">
                <a:latin typeface="微软雅黑" panose="020B0503020204020204" pitchFamily="34" charset="-122"/>
                <a:ea typeface="微软雅黑" panose="020B0503020204020204" pitchFamily="34" charset="-122"/>
              </a:rPr>
              <a:t>％</a:t>
            </a:r>
            <a:endParaRPr lang="en-US" altLang="zh-CN" sz="2100" b="1"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latin typeface="微软雅黑" panose="020B0503020204020204" pitchFamily="34" charset="-122"/>
                <a:ea typeface="微软雅黑" panose="020B0503020204020204" pitchFamily="34" charset="-122"/>
              </a:rPr>
              <a:t>北美：</a:t>
            </a:r>
            <a:r>
              <a:rPr lang="en-US" altLang="zh-CN" sz="2100" b="1" dirty="0">
                <a:latin typeface="微软雅黑" panose="020B0503020204020204" pitchFamily="34" charset="-122"/>
                <a:ea typeface="微软雅黑" panose="020B0503020204020204" pitchFamily="34" charset="-122"/>
              </a:rPr>
              <a:t> 1999</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47.57</a:t>
            </a:r>
            <a:r>
              <a:rPr lang="zh-CN" altLang="en-US" sz="2100" b="1" dirty="0">
                <a:latin typeface="微软雅黑" panose="020B0503020204020204" pitchFamily="34" charset="-122"/>
                <a:ea typeface="微软雅黑" panose="020B0503020204020204" pitchFamily="34" charset="-122"/>
              </a:rPr>
              <a:t>％ → </a:t>
            </a:r>
            <a:r>
              <a:rPr lang="en-US" altLang="zh-CN" sz="2100" b="1" dirty="0">
                <a:latin typeface="微软雅黑" panose="020B0503020204020204" pitchFamily="34" charset="-122"/>
                <a:ea typeface="微软雅黑" panose="020B0503020204020204" pitchFamily="34" charset="-122"/>
              </a:rPr>
              <a:t>2014</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60.18</a:t>
            </a:r>
            <a:r>
              <a:rPr lang="zh-CN" altLang="en-US" sz="2100" b="1" dirty="0">
                <a:latin typeface="微软雅黑" panose="020B0503020204020204" pitchFamily="34" charset="-122"/>
                <a:ea typeface="微软雅黑" panose="020B0503020204020204" pitchFamily="34" charset="-122"/>
              </a:rPr>
              <a:t>％</a:t>
            </a:r>
            <a:endParaRPr lang="en-US" altLang="zh-CN" sz="2100" b="1"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latin typeface="微软雅黑" panose="020B0503020204020204" pitchFamily="34" charset="-122"/>
                <a:ea typeface="微软雅黑" panose="020B0503020204020204" pitchFamily="34" charset="-122"/>
              </a:rPr>
              <a:t>最不发达国家：</a:t>
            </a:r>
            <a:r>
              <a:rPr lang="en-US" altLang="zh-CN" sz="2100" b="1" dirty="0">
                <a:latin typeface="微软雅黑" panose="020B0503020204020204" pitchFamily="34" charset="-122"/>
                <a:ea typeface="微软雅黑" panose="020B0503020204020204" pitchFamily="34" charset="-122"/>
              </a:rPr>
              <a:t> 1999</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7.59</a:t>
            </a:r>
            <a:r>
              <a:rPr lang="zh-CN" altLang="en-US" sz="2100" b="1" dirty="0">
                <a:latin typeface="微软雅黑" panose="020B0503020204020204" pitchFamily="34" charset="-122"/>
                <a:ea typeface="微软雅黑" panose="020B0503020204020204" pitchFamily="34" charset="-122"/>
              </a:rPr>
              <a:t>％ → </a:t>
            </a:r>
            <a:r>
              <a:rPr lang="en-US" altLang="zh-CN" sz="2100" b="1" dirty="0">
                <a:latin typeface="微软雅黑" panose="020B0503020204020204" pitchFamily="34" charset="-122"/>
                <a:ea typeface="微软雅黑" panose="020B0503020204020204" pitchFamily="34" charset="-122"/>
              </a:rPr>
              <a:t>2014</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12.15</a:t>
            </a:r>
            <a:r>
              <a:rPr lang="zh-CN" altLang="en-US" sz="2100" b="1" dirty="0">
                <a:latin typeface="微软雅黑" panose="020B0503020204020204" pitchFamily="34" charset="-122"/>
                <a:ea typeface="微软雅黑" panose="020B0503020204020204" pitchFamily="34" charset="-122"/>
              </a:rPr>
              <a:t>％</a:t>
            </a:r>
            <a:endParaRPr lang="en-US" altLang="zh-CN" sz="2100" b="1" dirty="0">
              <a:latin typeface="微软雅黑" panose="020B0503020204020204" pitchFamily="34" charset="-122"/>
              <a:ea typeface="微软雅黑" panose="020B0503020204020204" pitchFamily="34" charset="-122"/>
            </a:endParaRPr>
          </a:p>
          <a:p>
            <a:pPr>
              <a:lnSpc>
                <a:spcPct val="150000"/>
              </a:lnSpc>
              <a:spcBef>
                <a:spcPts val="0"/>
              </a:spcBef>
              <a:buSzPct val="100000"/>
            </a:pPr>
            <a:endParaRPr lang="en-US" altLang="zh-CN" sz="700" b="1"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2100" b="1" dirty="0">
                <a:latin typeface="微软雅黑" panose="020B0503020204020204" pitchFamily="34" charset="-122"/>
                <a:ea typeface="微软雅黑" panose="020B0503020204020204" pitchFamily="34" charset="-122"/>
              </a:rPr>
              <a:t>中国：</a:t>
            </a:r>
            <a:r>
              <a:rPr lang="en-US" altLang="zh-CN" sz="2100" b="1" dirty="0">
                <a:latin typeface="微软雅黑" panose="020B0503020204020204" pitchFamily="34" charset="-122"/>
                <a:ea typeface="微软雅黑" panose="020B0503020204020204" pitchFamily="34" charset="-122"/>
              </a:rPr>
              <a:t>1978</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1.55%</a:t>
            </a:r>
            <a:r>
              <a:rPr lang="zh-CN" altLang="en-US" sz="2100" b="1" dirty="0">
                <a:latin typeface="微软雅黑" panose="020B0503020204020204" pitchFamily="34" charset="-122"/>
                <a:ea typeface="微软雅黑" panose="020B0503020204020204" pitchFamily="34" charset="-122"/>
              </a:rPr>
              <a:t> →</a:t>
            </a:r>
            <a:r>
              <a:rPr lang="en-US" altLang="zh-CN" sz="2100" b="1" dirty="0">
                <a:latin typeface="微软雅黑" panose="020B0503020204020204" pitchFamily="34" charset="-122"/>
                <a:ea typeface="微软雅黑" panose="020B0503020204020204" pitchFamily="34" charset="-122"/>
              </a:rPr>
              <a:t>2016</a:t>
            </a:r>
            <a:r>
              <a:rPr lang="zh-CN" altLang="en-US" sz="2100" b="1" dirty="0">
                <a:latin typeface="微软雅黑" panose="020B0503020204020204" pitchFamily="34" charset="-122"/>
                <a:ea typeface="微软雅黑" panose="020B0503020204020204" pitchFamily="34" charset="-122"/>
              </a:rPr>
              <a:t>年</a:t>
            </a:r>
            <a:r>
              <a:rPr lang="en-US" altLang="zh-CN" sz="2100" b="1" dirty="0">
                <a:latin typeface="微软雅黑" panose="020B0503020204020204" pitchFamily="34" charset="-122"/>
                <a:ea typeface="微软雅黑" panose="020B0503020204020204" pitchFamily="34" charset="-122"/>
              </a:rPr>
              <a:t>42.7%</a:t>
            </a:r>
            <a:endParaRPr lang="en-US" altLang="zh-CN" sz="2100" b="1" dirty="0">
              <a:latin typeface="微软雅黑" panose="020B0503020204020204" pitchFamily="34" charset="-122"/>
              <a:ea typeface="微软雅黑" panose="020B0503020204020204" pitchFamily="34" charset="-122"/>
            </a:endParaRPr>
          </a:p>
          <a:p>
            <a:pPr>
              <a:lnSpc>
                <a:spcPct val="150000"/>
              </a:lnSpc>
              <a:spcBef>
                <a:spcPts val="0"/>
              </a:spcBef>
              <a:buSzPct val="100000"/>
            </a:pPr>
            <a:endParaRPr lang="en-US" altLang="zh-CN" sz="700" b="1" dirty="0">
              <a:latin typeface="微软雅黑" panose="020B0503020204020204" pitchFamily="34" charset="-122"/>
              <a:ea typeface="微软雅黑" panose="020B0503020204020204" pitchFamily="34" charset="-122"/>
            </a:endParaRPr>
          </a:p>
          <a:p>
            <a:pPr>
              <a:lnSpc>
                <a:spcPct val="150000"/>
              </a:lnSpc>
              <a:spcBef>
                <a:spcPts val="0"/>
              </a:spcBef>
              <a:buSzPct val="100000"/>
            </a:pPr>
            <a:endParaRPr lang="en-US" altLang="zh-CN" sz="700" b="1"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1600" b="1" dirty="0">
                <a:latin typeface="微软雅黑" panose="020B0503020204020204" pitchFamily="34" charset="-122"/>
                <a:ea typeface="微软雅黑" panose="020B0503020204020204" pitchFamily="34" charset="-122"/>
              </a:rPr>
              <a:t>高等教育毛入学率是指高等教育在学人数与适龄人口之比。适龄人口是指在</a:t>
            </a:r>
            <a:r>
              <a:rPr lang="en-US" altLang="zh-CN" sz="1600" b="1" dirty="0">
                <a:latin typeface="微软雅黑" panose="020B0503020204020204" pitchFamily="34" charset="-122"/>
                <a:ea typeface="微软雅黑" panose="020B0503020204020204" pitchFamily="34" charset="-122"/>
              </a:rPr>
              <a:t>18</a:t>
            </a:r>
            <a:r>
              <a:rPr lang="zh-CN" altLang="en-US" sz="1600" b="1" dirty="0">
                <a:latin typeface="微软雅黑" panose="020B0503020204020204" pitchFamily="34" charset="-122"/>
                <a:ea typeface="微软雅黑" panose="020B0503020204020204" pitchFamily="34" charset="-122"/>
              </a:rPr>
              <a:t>岁</a:t>
            </a:r>
            <a:r>
              <a:rPr lang="en-US" altLang="zh-CN" sz="1600" b="1" dirty="0">
                <a:latin typeface="微软雅黑" panose="020B0503020204020204" pitchFamily="34" charset="-122"/>
                <a:ea typeface="微软雅黑" panose="020B0503020204020204" pitchFamily="34" charset="-122"/>
              </a:rPr>
              <a:t>-22</a:t>
            </a:r>
            <a:r>
              <a:rPr lang="zh-CN" altLang="en-US" sz="1600" b="1" dirty="0">
                <a:latin typeface="微软雅黑" panose="020B0503020204020204" pitchFamily="34" charset="-122"/>
                <a:ea typeface="微软雅黑" panose="020B0503020204020204" pitchFamily="34" charset="-122"/>
              </a:rPr>
              <a:t>岁这个年龄段的人口数。</a:t>
            </a:r>
            <a:endParaRPr lang="en-US" altLang="zh-CN" sz="1600" b="1" dirty="0">
              <a:latin typeface="微软雅黑" panose="020B0503020204020204" pitchFamily="34" charset="-122"/>
              <a:ea typeface="微软雅黑" panose="020B0503020204020204" pitchFamily="34" charset="-122"/>
            </a:endParaRPr>
          </a:p>
          <a:p>
            <a:pPr>
              <a:lnSpc>
                <a:spcPct val="150000"/>
              </a:lnSpc>
              <a:spcBef>
                <a:spcPts val="0"/>
              </a:spcBef>
              <a:buSzPct val="100000"/>
            </a:pPr>
            <a:r>
              <a:rPr lang="zh-CN" altLang="en-US" sz="1600" b="1" dirty="0">
                <a:latin typeface="微软雅黑" panose="020B0503020204020204" pitchFamily="34" charset="-122"/>
                <a:ea typeface="微软雅黑" panose="020B0503020204020204" pitchFamily="34" charset="-122"/>
              </a:rPr>
              <a:t>国际上通常认为，高等教育毛入学率在</a:t>
            </a:r>
            <a:r>
              <a:rPr lang="en-US" altLang="zh-CN" sz="1600" b="1" dirty="0">
                <a:latin typeface="微软雅黑" panose="020B0503020204020204" pitchFamily="34" charset="-122"/>
                <a:ea typeface="微软雅黑" panose="020B0503020204020204" pitchFamily="34" charset="-122"/>
              </a:rPr>
              <a:t>15%</a:t>
            </a:r>
            <a:r>
              <a:rPr lang="zh-CN" altLang="en-US" sz="1600" b="1" dirty="0">
                <a:latin typeface="微软雅黑" panose="020B0503020204020204" pitchFamily="34" charset="-122"/>
                <a:ea typeface="微软雅黑" panose="020B0503020204020204" pitchFamily="34" charset="-122"/>
              </a:rPr>
              <a:t>以下时属于精英教育阶段，</a:t>
            </a:r>
            <a:r>
              <a:rPr lang="en-US" altLang="zh-CN" sz="1600" b="1" dirty="0">
                <a:latin typeface="微软雅黑" panose="020B0503020204020204" pitchFamily="34" charset="-122"/>
                <a:ea typeface="微软雅黑" panose="020B0503020204020204" pitchFamily="34" charset="-122"/>
              </a:rPr>
              <a:t>15%</a:t>
            </a:r>
            <a:r>
              <a:rPr lang="zh-CN" altLang="en-US" sz="1600" b="1" dirty="0">
                <a:latin typeface="微软雅黑" panose="020B0503020204020204" pitchFamily="34" charset="-122"/>
                <a:ea typeface="微软雅黑" panose="020B0503020204020204" pitchFamily="34" charset="-122"/>
              </a:rPr>
              <a:t>－</a:t>
            </a:r>
            <a:r>
              <a:rPr lang="en-US" altLang="zh-CN" sz="1600" b="1" dirty="0">
                <a:latin typeface="微软雅黑" panose="020B0503020204020204" pitchFamily="34" charset="-122"/>
                <a:ea typeface="微软雅黑" panose="020B0503020204020204" pitchFamily="34" charset="-122"/>
              </a:rPr>
              <a:t>50%</a:t>
            </a:r>
            <a:r>
              <a:rPr lang="zh-CN" altLang="en-US" sz="1600" b="1" dirty="0">
                <a:latin typeface="微软雅黑" panose="020B0503020204020204" pitchFamily="34" charset="-122"/>
                <a:ea typeface="微软雅黑" panose="020B0503020204020204" pitchFamily="34" charset="-122"/>
              </a:rPr>
              <a:t>为高等教育大众化阶段，</a:t>
            </a:r>
            <a:r>
              <a:rPr lang="en-US" altLang="zh-CN" sz="1600" b="1" dirty="0">
                <a:latin typeface="微软雅黑" panose="020B0503020204020204" pitchFamily="34" charset="-122"/>
                <a:ea typeface="微软雅黑" panose="020B0503020204020204" pitchFamily="34" charset="-122"/>
              </a:rPr>
              <a:t>50%</a:t>
            </a:r>
            <a:r>
              <a:rPr lang="zh-CN" altLang="en-US" sz="1600" b="1" dirty="0">
                <a:latin typeface="微软雅黑" panose="020B0503020204020204" pitchFamily="34" charset="-122"/>
                <a:ea typeface="微软雅黑" panose="020B0503020204020204" pitchFamily="34" charset="-122"/>
              </a:rPr>
              <a:t>以上为高等教育普及化阶段。</a:t>
            </a:r>
            <a:endParaRPr lang="en-US" altLang="zh-CN" sz="1600" b="1" dirty="0">
              <a:latin typeface="微软雅黑" panose="020B0503020204020204" pitchFamily="34" charset="-122"/>
              <a:ea typeface="微软雅黑" panose="020B0503020204020204" pitchFamily="34" charset="-122"/>
            </a:endParaRPr>
          </a:p>
        </p:txBody>
      </p:sp>
      <p:sp>
        <p:nvSpPr>
          <p:cNvPr id="10" name="标题 1"/>
          <p:cNvSpPr txBox="1"/>
          <p:nvPr/>
        </p:nvSpPr>
        <p:spPr>
          <a:xfrm>
            <a:off x="755576" y="339950"/>
            <a:ext cx="8486592" cy="737867"/>
          </a:xfrm>
          <a:prstGeom prst="rect">
            <a:avLst/>
          </a:prstGeom>
        </p:spPr>
        <p:txBody>
          <a:bodyPr lIns="80147" tIns="40074" rIns="80147" bIns="40074">
            <a:noAutofit/>
          </a:bodyPr>
          <a:lstStyle>
            <a:lvl1pPr algn="ctr" defTabSz="1043305" rtl="0" eaLnBrk="1" latinLnBrk="0" hangingPunct="1">
              <a:spcBef>
                <a:spcPct val="0"/>
              </a:spcBef>
              <a:buNone/>
              <a:defRPr sz="5000" kern="1200">
                <a:solidFill>
                  <a:schemeClr val="tx1"/>
                </a:solidFill>
                <a:latin typeface="+mj-lt"/>
                <a:ea typeface="+mj-ea"/>
                <a:cs typeface="+mj-cs"/>
              </a:defRPr>
            </a:lvl1pPr>
          </a:lstStyle>
          <a:p>
            <a:pPr algn="l"/>
            <a:r>
              <a:rPr lang="zh-CN" altLang="en-US" sz="2800" b="1" dirty="0" smtClean="0">
                <a:solidFill>
                  <a:srgbClr val="C00000"/>
                </a:solidFill>
                <a:latin typeface="微软雅黑" panose="020B0503020204020204" pitchFamily="34" charset="-122"/>
                <a:ea typeface="微软雅黑" panose="020B0503020204020204" pitchFamily="34" charset="-122"/>
              </a:rPr>
              <a:t>   现代：高等教育</a:t>
            </a:r>
            <a:r>
              <a:rPr lang="zh-CN" altLang="en-US" sz="2800" b="1" dirty="0">
                <a:solidFill>
                  <a:srgbClr val="C00000"/>
                </a:solidFill>
                <a:latin typeface="微软雅黑" panose="020B0503020204020204" pitchFamily="34" charset="-122"/>
                <a:ea typeface="微软雅黑" panose="020B0503020204020204" pitchFamily="34" charset="-122"/>
              </a:rPr>
              <a:t>大众化</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43" name="Rectangle 3"/>
          <p:cNvSpPr>
            <a:spLocks noChangeArrowheads="1"/>
          </p:cNvSpPr>
          <p:nvPr/>
        </p:nvSpPr>
        <p:spPr bwMode="auto">
          <a:xfrm>
            <a:off x="1043608" y="246743"/>
            <a:ext cx="6100160" cy="328990"/>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9" rIns="91437" bIns="45719"/>
          <a:lstStyle/>
          <a:p>
            <a:r>
              <a:rPr kumimoji="1" lang="zh-CN" altLang="en-US" sz="2800" b="1" dirty="0" smtClean="0">
                <a:solidFill>
                  <a:srgbClr val="FF0000"/>
                </a:solidFill>
                <a:latin typeface="新宋体" panose="02010609030101010101" pitchFamily="49" charset="-122"/>
                <a:ea typeface="新宋体" panose="02010609030101010101" pitchFamily="49" charset="-122"/>
              </a:rPr>
              <a:t>打造校园绿色景观多样的</a:t>
            </a:r>
            <a:r>
              <a:rPr kumimoji="1" lang="zh-CN" altLang="en-US" sz="2800" b="1" dirty="0">
                <a:solidFill>
                  <a:srgbClr val="FF0000"/>
                </a:solidFill>
                <a:latin typeface="新宋体" panose="02010609030101010101" pitchFamily="49" charset="-122"/>
                <a:ea typeface="新宋体" panose="02010609030101010101" pitchFamily="49" charset="-122"/>
              </a:rPr>
              <a:t>尺度与层次</a:t>
            </a:r>
            <a:endParaRPr kumimoji="1" lang="zh-CN" altLang="en-US" sz="2800" b="1" dirty="0">
              <a:solidFill>
                <a:srgbClr val="FF0000"/>
              </a:solidFill>
              <a:latin typeface="新宋体" panose="02010609030101010101" pitchFamily="49" charset="-122"/>
              <a:ea typeface="新宋体" panose="02010609030101010101" pitchFamily="49" charset="-122"/>
            </a:endParaRPr>
          </a:p>
        </p:txBody>
      </p:sp>
      <p:sp>
        <p:nvSpPr>
          <p:cNvPr id="727044" name="Text Box 4"/>
          <p:cNvSpPr txBox="1">
            <a:spLocks noChangeArrowheads="1"/>
          </p:cNvSpPr>
          <p:nvPr/>
        </p:nvSpPr>
        <p:spPr bwMode="auto">
          <a:xfrm>
            <a:off x="5449309" y="2398487"/>
            <a:ext cx="3144762"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FF0000"/>
                </a:solidFill>
                <a:latin typeface="新宋体" panose="02010609030101010101" pitchFamily="49" charset="-122"/>
                <a:ea typeface="新宋体" panose="02010609030101010101" pitchFamily="49" charset="-122"/>
              </a:rPr>
              <a:t>第二层次：植被    </a:t>
            </a:r>
            <a:r>
              <a:rPr lang="zh-CN" altLang="en-US" b="0" dirty="0">
                <a:latin typeface="新宋体" panose="02010609030101010101" pitchFamily="49" charset="-122"/>
                <a:ea typeface="新宋体" panose="02010609030101010101" pitchFamily="49" charset="-122"/>
              </a:rPr>
              <a:t>高大的林木呈非匀</a:t>
            </a:r>
            <a:r>
              <a:rPr lang="zh-CN" altLang="en-US" b="0" dirty="0" smtClean="0">
                <a:latin typeface="新宋体" panose="02010609030101010101" pitchFamily="49" charset="-122"/>
                <a:ea typeface="新宋体" panose="02010609030101010101" pitchFamily="49" charset="-122"/>
              </a:rPr>
              <a:t>质结构</a:t>
            </a:r>
            <a:r>
              <a:rPr lang="zh-CN" altLang="en-US" b="0" dirty="0">
                <a:latin typeface="新宋体" panose="02010609030101010101" pitchFamily="49" charset="-122"/>
                <a:ea typeface="新宋体" panose="02010609030101010101" pitchFamily="49" charset="-122"/>
              </a:rPr>
              <a:t>，结合地形围合出层次丰富的绿色空间；灌木与丰富的地被植物、花卉、草坪等构成流淌在起伏地形上的彩色飘带，成为大地景观的绿色表皮。</a:t>
            </a:r>
            <a:endParaRPr lang="zh-CN" altLang="en-US" b="0" dirty="0">
              <a:latin typeface="新宋体" panose="02010609030101010101" pitchFamily="49" charset="-122"/>
              <a:ea typeface="新宋体" panose="02010609030101010101" pitchFamily="49" charset="-122"/>
            </a:endParaRPr>
          </a:p>
        </p:txBody>
      </p:sp>
      <p:pic>
        <p:nvPicPr>
          <p:cNvPr id="727045" name="Picture 5" descr="00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03175" y="850296"/>
            <a:ext cx="3364089" cy="1591733"/>
          </a:xfrm>
          <a:prstGeom prst="rect">
            <a:avLst/>
          </a:prstGeom>
          <a:noFill/>
          <a:extLst>
            <a:ext uri="{909E8E84-426E-40DD-AFC4-6F175D3DCCD1}">
              <a14:hiddenFill xmlns:a14="http://schemas.microsoft.com/office/drawing/2010/main">
                <a:solidFill>
                  <a:srgbClr val="FFFFFF"/>
                </a:solidFill>
              </a14:hiddenFill>
            </a:ext>
          </a:extLst>
        </p:spPr>
      </p:pic>
      <p:pic>
        <p:nvPicPr>
          <p:cNvPr id="727046" name="Picture 6" descr="0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2537581"/>
            <a:ext cx="3035098" cy="1769534"/>
          </a:xfrm>
          <a:prstGeom prst="rect">
            <a:avLst/>
          </a:prstGeom>
          <a:noFill/>
          <a:extLst>
            <a:ext uri="{909E8E84-426E-40DD-AFC4-6F175D3DCCD1}">
              <a14:hiddenFill xmlns:a14="http://schemas.microsoft.com/office/drawing/2010/main">
                <a:solidFill>
                  <a:srgbClr val="FFFFFF"/>
                </a:solidFill>
              </a14:hiddenFill>
            </a:ext>
          </a:extLst>
        </p:spPr>
      </p:pic>
      <p:pic>
        <p:nvPicPr>
          <p:cNvPr id="727047" name="Picture 7" descr="0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35099" y="2577496"/>
            <a:ext cx="2049740" cy="1694542"/>
          </a:xfrm>
          <a:prstGeom prst="rect">
            <a:avLst/>
          </a:prstGeom>
          <a:noFill/>
          <a:extLst>
            <a:ext uri="{909E8E84-426E-40DD-AFC4-6F175D3DCCD1}">
              <a14:hiddenFill xmlns:a14="http://schemas.microsoft.com/office/drawing/2010/main">
                <a:solidFill>
                  <a:srgbClr val="FFFFFF"/>
                </a:solidFill>
              </a14:hiddenFill>
            </a:ext>
          </a:extLst>
        </p:spPr>
      </p:pic>
      <p:sp>
        <p:nvSpPr>
          <p:cNvPr id="727048" name="Text Box 8"/>
          <p:cNvSpPr txBox="1">
            <a:spLocks noChangeArrowheads="1"/>
          </p:cNvSpPr>
          <p:nvPr/>
        </p:nvSpPr>
        <p:spPr bwMode="auto">
          <a:xfrm>
            <a:off x="4133347" y="1014791"/>
            <a:ext cx="424300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FF0000"/>
                </a:solidFill>
                <a:latin typeface="新宋体" panose="02010609030101010101" pitchFamily="49" charset="-122"/>
                <a:ea typeface="新宋体" panose="02010609030101010101" pitchFamily="49" charset="-122"/>
              </a:rPr>
              <a:t>第一层次：地形水系    </a:t>
            </a:r>
            <a:r>
              <a:rPr lang="zh-CN" altLang="en-US" b="0" dirty="0">
                <a:latin typeface="新宋体" panose="02010609030101010101" pitchFamily="49" charset="-122"/>
                <a:ea typeface="新宋体" panose="02010609030101010101" pitchFamily="49" charset="-122"/>
              </a:rPr>
              <a:t>自然起伏的地形及蜿蜒的水系塑造出连续的景观主体轮廓，营造出山林清幽，水流潺潺的自然景观效果</a:t>
            </a:r>
            <a:r>
              <a:rPr lang="zh-CN" altLang="en-US" b="0" dirty="0"/>
              <a:t>。</a:t>
            </a:r>
            <a:endParaRPr lang="zh-CN" altLang="en-US" b="0" dirty="0"/>
          </a:p>
        </p:txBody>
      </p:sp>
      <p:pic>
        <p:nvPicPr>
          <p:cNvPr id="727049" name="Picture 9" descr="0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235" y="4552648"/>
            <a:ext cx="3876927" cy="1839686"/>
          </a:xfrm>
          <a:prstGeom prst="rect">
            <a:avLst/>
          </a:prstGeom>
          <a:noFill/>
          <a:extLst>
            <a:ext uri="{909E8E84-426E-40DD-AFC4-6F175D3DCCD1}">
              <a14:hiddenFill xmlns:a14="http://schemas.microsoft.com/office/drawing/2010/main">
                <a:solidFill>
                  <a:srgbClr val="FFFFFF"/>
                </a:solidFill>
              </a14:hiddenFill>
            </a:ext>
          </a:extLst>
        </p:spPr>
      </p:pic>
      <p:sp>
        <p:nvSpPr>
          <p:cNvPr id="727050" name="Text Box 10"/>
          <p:cNvSpPr txBox="1">
            <a:spLocks noChangeArrowheads="1"/>
          </p:cNvSpPr>
          <p:nvPr/>
        </p:nvSpPr>
        <p:spPr bwMode="auto">
          <a:xfrm>
            <a:off x="4280102" y="4855029"/>
            <a:ext cx="424301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FF0000"/>
                </a:solidFill>
                <a:latin typeface="新宋体" panose="02010609030101010101" pitchFamily="49" charset="-122"/>
                <a:ea typeface="新宋体" panose="02010609030101010101" pitchFamily="49" charset="-122"/>
              </a:rPr>
              <a:t>第三层次：功能空间    </a:t>
            </a:r>
            <a:r>
              <a:rPr lang="zh-CN" altLang="en-US" b="0" dirty="0">
                <a:latin typeface="新宋体" panose="02010609030101010101" pitchFamily="49" charset="-122"/>
                <a:ea typeface="新宋体" panose="02010609030101010101" pitchFamily="49" charset="-122"/>
              </a:rPr>
              <a:t>保持景观的连续性及活动空间的多样选择性，灵活布局各种空间内的景观元素，使其满足室外活动、休憩、交往、观赏等不同的使用功能要求。</a:t>
            </a:r>
            <a:r>
              <a:rPr lang="zh-CN" altLang="en-US" b="0" dirty="0"/>
              <a:t>　　</a:t>
            </a:r>
            <a:endParaRPr lang="zh-CN" altLang="en-US" b="0"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42" name="Picture 2" descr="分析 拷贝"/>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06312" y="3448411"/>
            <a:ext cx="7461956" cy="1613505"/>
          </a:xfrm>
          <a:prstGeom prst="rect">
            <a:avLst/>
          </a:prstGeom>
          <a:noFill/>
          <a:extLst>
            <a:ext uri="{909E8E84-426E-40DD-AFC4-6F175D3DCCD1}">
              <a14:hiddenFill xmlns:a14="http://schemas.microsoft.com/office/drawing/2010/main">
                <a:solidFill>
                  <a:srgbClr val="FFFFFF"/>
                </a:solidFill>
              </a14:hiddenFill>
            </a:ext>
          </a:extLst>
        </p:spPr>
      </p:pic>
      <p:sp>
        <p:nvSpPr>
          <p:cNvPr id="624646" name="Text Box 6"/>
          <p:cNvSpPr txBox="1">
            <a:spLocks noChangeArrowheads="1"/>
          </p:cNvSpPr>
          <p:nvPr/>
        </p:nvSpPr>
        <p:spPr bwMode="auto">
          <a:xfrm>
            <a:off x="1214414" y="1214422"/>
            <a:ext cx="7242628" cy="101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03" tIns="45702" rIns="91403" bIns="45702">
            <a:spAutoFit/>
          </a:bodyPr>
          <a:lstStyle/>
          <a:p>
            <a:pPr>
              <a:spcBef>
                <a:spcPct val="50000"/>
              </a:spcBef>
            </a:pPr>
            <a:r>
              <a:rPr lang="en-US" altLang="zh-CN" sz="2000" b="0">
                <a:solidFill>
                  <a:srgbClr val="292929"/>
                </a:solidFill>
                <a:ea typeface="新宋体" panose="02010609030101010101" pitchFamily="49" charset="-122"/>
              </a:rPr>
              <a:t>       </a:t>
            </a:r>
            <a:r>
              <a:rPr lang="zh-CN" altLang="en-US" sz="2000" b="0">
                <a:solidFill>
                  <a:srgbClr val="292929"/>
                </a:solidFill>
                <a:ea typeface="新宋体" panose="02010609030101010101" pitchFamily="49" charset="-122"/>
              </a:rPr>
              <a:t>自然界中由于环境的差异而形成自然有机的形态，这种形态也就孕育和创造了多种生物生存和发展的环境，也是生物多样性得以存在和发展的基础。</a:t>
            </a:r>
            <a:endParaRPr lang="zh-CN" altLang="en-US" sz="2000" b="0">
              <a:solidFill>
                <a:srgbClr val="292929"/>
              </a:solidFill>
              <a:ea typeface="新宋体" panose="02010609030101010101" pitchFamily="49" charset="-122"/>
            </a:endParaRPr>
          </a:p>
        </p:txBody>
      </p:sp>
      <p:sp>
        <p:nvSpPr>
          <p:cNvPr id="624647" name="Text Box 7"/>
          <p:cNvSpPr txBox="1">
            <a:spLocks noChangeArrowheads="1"/>
          </p:cNvSpPr>
          <p:nvPr/>
        </p:nvSpPr>
        <p:spPr bwMode="auto">
          <a:xfrm>
            <a:off x="1214414" y="2356212"/>
            <a:ext cx="7242628" cy="70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03" tIns="45702" rIns="91403" bIns="45702">
            <a:spAutoFit/>
          </a:bodyPr>
          <a:lstStyle/>
          <a:p>
            <a:pPr>
              <a:spcBef>
                <a:spcPct val="50000"/>
              </a:spcBef>
            </a:pPr>
            <a:r>
              <a:rPr lang="en-US" altLang="zh-CN" sz="2000" b="0">
                <a:solidFill>
                  <a:srgbClr val="292929"/>
                </a:solidFill>
              </a:rPr>
              <a:t>       </a:t>
            </a:r>
            <a:r>
              <a:rPr lang="zh-CN" altLang="en-US" sz="2000" b="0">
                <a:solidFill>
                  <a:srgbClr val="292929"/>
                </a:solidFill>
              </a:rPr>
              <a:t>有机的形态可以创造出丰富的边缘景观，对于人和动物来说，都是活动的主要场所。</a:t>
            </a:r>
            <a:endParaRPr lang="zh-CN" altLang="en-US" sz="2000" b="0">
              <a:solidFill>
                <a:srgbClr val="292929"/>
              </a:solidFill>
            </a:endParaRPr>
          </a:p>
        </p:txBody>
      </p:sp>
      <p:sp>
        <p:nvSpPr>
          <p:cNvPr id="5" name="TextBox 4"/>
          <p:cNvSpPr txBox="1"/>
          <p:nvPr/>
        </p:nvSpPr>
        <p:spPr>
          <a:xfrm>
            <a:off x="1643042" y="571480"/>
            <a:ext cx="5211683" cy="523220"/>
          </a:xfrm>
          <a:prstGeom prst="rect">
            <a:avLst/>
          </a:prstGeom>
          <a:noFill/>
        </p:spPr>
        <p:txBody>
          <a:bodyPr wrap="none" rtlCol="0">
            <a:spAutoFit/>
          </a:bodyPr>
          <a:lstStyle/>
          <a:p>
            <a:r>
              <a:rPr lang="zh-CN" altLang="en-US" sz="2800" b="1" dirty="0" smtClean="0">
                <a:solidFill>
                  <a:srgbClr val="FF0000"/>
                </a:solidFill>
              </a:rPr>
              <a:t>人工几何形与自然有机型的结合</a:t>
            </a:r>
            <a:endParaRPr lang="zh-CN" altLang="en-US" sz="2800" b="1" dirty="0">
              <a:solidFill>
                <a:srgbClr val="FF0000"/>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3" name="Rectangle 3"/>
          <p:cNvSpPr>
            <a:spLocks noChangeArrowheads="1"/>
          </p:cNvSpPr>
          <p:nvPr/>
        </p:nvSpPr>
        <p:spPr bwMode="auto">
          <a:xfrm>
            <a:off x="1121477" y="116632"/>
            <a:ext cx="7765142" cy="1277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03" tIns="45702" rIns="91403" bIns="45702"/>
          <a:lstStyle/>
          <a:p>
            <a:pPr>
              <a:spcBef>
                <a:spcPct val="20000"/>
              </a:spcBef>
              <a:buClr>
                <a:srgbClr val="009999"/>
              </a:buClr>
              <a:buSzPct val="60000"/>
            </a:pPr>
            <a:endParaRPr lang="zh-CN" altLang="en-US" sz="2000" b="0" dirty="0">
              <a:solidFill>
                <a:srgbClr val="292929"/>
              </a:solidFill>
              <a:ea typeface="新宋体" panose="02010609030101010101" pitchFamily="49" charset="-122"/>
            </a:endParaRPr>
          </a:p>
          <a:p>
            <a:pPr>
              <a:spcBef>
                <a:spcPct val="20000"/>
              </a:spcBef>
              <a:buClr>
                <a:srgbClr val="009999"/>
              </a:buClr>
              <a:buSzPct val="60000"/>
              <a:buFont typeface="Wingdings" panose="05000000000000000000" pitchFamily="2" charset="2"/>
              <a:buChar char="l"/>
            </a:pPr>
            <a:endParaRPr lang="zh-CN" altLang="en-US" sz="2000" b="0" dirty="0">
              <a:solidFill>
                <a:srgbClr val="292929"/>
              </a:solidFill>
              <a:ea typeface="新宋体" panose="02010609030101010101" pitchFamily="49" charset="-122"/>
            </a:endParaRPr>
          </a:p>
          <a:p>
            <a:pPr>
              <a:spcBef>
                <a:spcPct val="20000"/>
              </a:spcBef>
              <a:buClr>
                <a:schemeClr val="accent2"/>
              </a:buClr>
              <a:buSzPct val="75000"/>
              <a:buFont typeface="Wingdings" panose="05000000000000000000" pitchFamily="2" charset="2"/>
              <a:buNone/>
            </a:pPr>
            <a:r>
              <a:rPr lang="zh-CN" altLang="en-US" sz="2000" b="0" dirty="0">
                <a:solidFill>
                  <a:srgbClr val="292929"/>
                </a:solidFill>
                <a:ea typeface="新宋体" panose="02010609030101010101" pitchFamily="49" charset="-122"/>
              </a:rPr>
              <a:t>       </a:t>
            </a:r>
            <a:r>
              <a:rPr lang="zh-CN" altLang="en-US" sz="2000" b="0" dirty="0" smtClean="0">
                <a:solidFill>
                  <a:srgbClr val="292929"/>
                </a:solidFill>
                <a:ea typeface="新宋体" panose="02010609030101010101" pitchFamily="49" charset="-122"/>
              </a:rPr>
              <a:t>形态</a:t>
            </a:r>
            <a:r>
              <a:rPr lang="zh-CN" altLang="en-US" sz="2000" b="0" dirty="0">
                <a:solidFill>
                  <a:srgbClr val="292929"/>
                </a:solidFill>
                <a:ea typeface="新宋体" panose="02010609030101010101" pitchFamily="49" charset="-122"/>
              </a:rPr>
              <a:t>取决定于景观要素的类型，生产性的多具有较为规整的形态；自然生长或自然做功为主的景观要素多为有机、自然的形态。</a:t>
            </a:r>
            <a:endParaRPr lang="zh-CN" altLang="en-US" sz="2000" b="0" dirty="0">
              <a:solidFill>
                <a:srgbClr val="292929"/>
              </a:solidFill>
              <a:ea typeface="新宋体" panose="02010609030101010101" pitchFamily="49" charset="-122"/>
            </a:endParaRPr>
          </a:p>
        </p:txBody>
      </p:sp>
      <p:pic>
        <p:nvPicPr>
          <p:cNvPr id="629764" name="Picture 4" descr="ctgg_304">
            <a:hlinkClick r:id="rId1"/>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623" y="1789749"/>
            <a:ext cx="3215721" cy="1629229"/>
          </a:xfrm>
          <a:prstGeom prst="rect">
            <a:avLst/>
          </a:prstGeom>
          <a:noFill/>
          <a:extLst>
            <a:ext uri="{909E8E84-426E-40DD-AFC4-6F175D3DCCD1}">
              <a14:hiddenFill xmlns:a14="http://schemas.microsoft.com/office/drawing/2010/main">
                <a:solidFill>
                  <a:srgbClr val="FFFFFF"/>
                </a:solidFill>
              </a14:hiddenFill>
            </a:ext>
          </a:extLst>
        </p:spPr>
      </p:pic>
      <p:pic>
        <p:nvPicPr>
          <p:cNvPr id="629765" name="Picture 5" descr="200481120172729100">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1772816"/>
            <a:ext cx="2925435" cy="1647371"/>
          </a:xfrm>
          <a:prstGeom prst="rect">
            <a:avLst/>
          </a:prstGeom>
          <a:noFill/>
          <a:extLst>
            <a:ext uri="{909E8E84-426E-40DD-AFC4-6F175D3DCCD1}">
              <a14:hiddenFill xmlns:a14="http://schemas.microsoft.com/office/drawing/2010/main">
                <a:solidFill>
                  <a:srgbClr val="FFFFFF"/>
                </a:solidFill>
              </a14:hiddenFill>
            </a:ext>
          </a:extLst>
        </p:spPr>
      </p:pic>
      <p:sp>
        <p:nvSpPr>
          <p:cNvPr id="629766" name="Text Box 6"/>
          <p:cNvSpPr txBox="1">
            <a:spLocks noChangeArrowheads="1"/>
          </p:cNvSpPr>
          <p:nvPr/>
        </p:nvSpPr>
        <p:spPr bwMode="auto">
          <a:xfrm>
            <a:off x="2074746" y="3625806"/>
            <a:ext cx="1441346" cy="307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3" tIns="45702" rIns="91403" bIns="45702">
            <a:spAutoFit/>
          </a:bodyPr>
          <a:lstStyle/>
          <a:p>
            <a:r>
              <a:rPr lang="zh-CN" altLang="en-US" sz="1400" b="0">
                <a:solidFill>
                  <a:srgbClr val="292929"/>
                </a:solidFill>
                <a:latin typeface="Garamond" panose="02020404030301010803" pitchFamily="18" charset="0"/>
              </a:rPr>
              <a:t>人工半自然景观</a:t>
            </a:r>
            <a:endParaRPr lang="zh-CN" altLang="en-US" sz="1400" b="0">
              <a:solidFill>
                <a:srgbClr val="292929"/>
              </a:solidFill>
              <a:latin typeface="Garamond" panose="02020404030301010803" pitchFamily="18" charset="0"/>
            </a:endParaRPr>
          </a:p>
        </p:txBody>
      </p:sp>
      <p:sp>
        <p:nvSpPr>
          <p:cNvPr id="629767" name="Text Box 7"/>
          <p:cNvSpPr txBox="1">
            <a:spLocks noChangeArrowheads="1"/>
          </p:cNvSpPr>
          <p:nvPr/>
        </p:nvSpPr>
        <p:spPr bwMode="auto">
          <a:xfrm>
            <a:off x="6071013" y="3625806"/>
            <a:ext cx="1261809" cy="307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3" tIns="45702" rIns="91403" bIns="45702">
            <a:spAutoFit/>
          </a:bodyPr>
          <a:lstStyle/>
          <a:p>
            <a:r>
              <a:rPr lang="zh-CN" altLang="en-US" sz="1400" b="0">
                <a:solidFill>
                  <a:srgbClr val="292929"/>
                </a:solidFill>
                <a:latin typeface="Garamond" panose="02020404030301010803" pitchFamily="18" charset="0"/>
              </a:rPr>
              <a:t>自然做功景观</a:t>
            </a:r>
            <a:endParaRPr lang="zh-CN" altLang="en-US" sz="1400" b="0">
              <a:solidFill>
                <a:srgbClr val="292929"/>
              </a:solidFill>
              <a:latin typeface="Garamond" panose="02020404030301010803" pitchFamily="18" charset="0"/>
            </a:endParaRPr>
          </a:p>
        </p:txBody>
      </p:sp>
      <p:pic>
        <p:nvPicPr>
          <p:cNvPr id="8" name="Picture 4" descr="照片 007"/>
          <p:cNvPicPr>
            <a:picLocks noChangeAspect="1" noChangeArrowheads="1"/>
          </p:cNvPicPr>
          <p:nvPr/>
        </p:nvPicPr>
        <p:blipFill>
          <a:blip r:embed="rId5" cstate="print"/>
          <a:srcRect/>
          <a:stretch>
            <a:fillRect/>
          </a:stretch>
        </p:blipFill>
        <p:spPr bwMode="auto">
          <a:xfrm>
            <a:off x="1285852" y="4071942"/>
            <a:ext cx="3225254" cy="2150169"/>
          </a:xfrm>
          <a:prstGeom prst="rect">
            <a:avLst/>
          </a:prstGeom>
          <a:noFill/>
        </p:spPr>
      </p:pic>
      <p:pic>
        <p:nvPicPr>
          <p:cNvPr id="19458" name="Picture 2" descr="G:\校园规划 安徽会议讲座\西湖大学\微信图片_2019031816111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3504" y="4071942"/>
            <a:ext cx="3721446" cy="215016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428728" y="214290"/>
            <a:ext cx="5211683" cy="523220"/>
          </a:xfrm>
          <a:prstGeom prst="rect">
            <a:avLst/>
          </a:prstGeom>
          <a:noFill/>
        </p:spPr>
        <p:txBody>
          <a:bodyPr wrap="none" rtlCol="0">
            <a:spAutoFit/>
          </a:bodyPr>
          <a:lstStyle/>
          <a:p>
            <a:r>
              <a:rPr lang="zh-CN" altLang="en-US" sz="2800" b="1" dirty="0" smtClean="0">
                <a:solidFill>
                  <a:srgbClr val="FF0000"/>
                </a:solidFill>
              </a:rPr>
              <a:t>人工几何形与自然有机型的结合</a:t>
            </a:r>
            <a:endParaRPr lang="zh-CN" altLang="en-US" sz="2800" b="1" dirty="0">
              <a:solidFill>
                <a:srgbClr val="FF0000"/>
              </a:solidFill>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3075" name="Picture 3" descr="未标题-1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76434" y="3484898"/>
            <a:ext cx="4139797" cy="1359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3078" name="Text Box 6"/>
          <p:cNvSpPr txBox="1">
            <a:spLocks noChangeArrowheads="1"/>
          </p:cNvSpPr>
          <p:nvPr/>
        </p:nvSpPr>
        <p:spPr bwMode="auto">
          <a:xfrm>
            <a:off x="1156333" y="260648"/>
            <a:ext cx="4905772" cy="523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03" tIns="45702" rIns="91403" bIns="45702">
            <a:spAutoFit/>
          </a:bodyPr>
          <a:lstStyle/>
          <a:p>
            <a:pPr>
              <a:spcBef>
                <a:spcPct val="50000"/>
              </a:spcBef>
            </a:pPr>
            <a:r>
              <a:rPr lang="zh-CN" altLang="en-US" sz="2800" b="1" dirty="0">
                <a:solidFill>
                  <a:srgbClr val="FF0000"/>
                </a:solidFill>
                <a:ea typeface="新宋体" panose="02010609030101010101" pitchFamily="49" charset="-122"/>
              </a:rPr>
              <a:t>保持和提高水质的几种措施</a:t>
            </a:r>
            <a:r>
              <a:rPr lang="zh-CN" altLang="en-US" sz="2800" b="1" dirty="0">
                <a:solidFill>
                  <a:srgbClr val="FF0000"/>
                </a:solidFill>
              </a:rPr>
              <a:t>：</a:t>
            </a:r>
            <a:endParaRPr lang="zh-CN" altLang="en-US" sz="2800" b="1" dirty="0">
              <a:solidFill>
                <a:srgbClr val="FF0000"/>
              </a:solidFill>
            </a:endParaRPr>
          </a:p>
        </p:txBody>
      </p:sp>
      <p:sp>
        <p:nvSpPr>
          <p:cNvPr id="643079" name="Text Box 7"/>
          <p:cNvSpPr txBox="1">
            <a:spLocks noChangeArrowheads="1"/>
          </p:cNvSpPr>
          <p:nvPr/>
        </p:nvSpPr>
        <p:spPr bwMode="auto">
          <a:xfrm>
            <a:off x="7359648" y="3484898"/>
            <a:ext cx="1261809" cy="307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3" tIns="45702" rIns="91403" bIns="45702">
            <a:spAutoFit/>
          </a:bodyPr>
          <a:lstStyle/>
          <a:p>
            <a:r>
              <a:rPr lang="zh-CN" altLang="en-US" sz="1400" b="0" dirty="0">
                <a:solidFill>
                  <a:srgbClr val="292929"/>
                </a:solidFill>
              </a:rPr>
              <a:t>水生植物净化</a:t>
            </a:r>
            <a:endParaRPr lang="zh-CN" altLang="en-US" sz="1400" b="0" dirty="0">
              <a:solidFill>
                <a:srgbClr val="292929"/>
              </a:solidFill>
            </a:endParaRPr>
          </a:p>
        </p:txBody>
      </p:sp>
      <p:sp>
        <p:nvSpPr>
          <p:cNvPr id="643080" name="Text Box 8"/>
          <p:cNvSpPr txBox="1">
            <a:spLocks noChangeArrowheads="1"/>
          </p:cNvSpPr>
          <p:nvPr/>
        </p:nvSpPr>
        <p:spPr bwMode="auto">
          <a:xfrm>
            <a:off x="5490691" y="4430653"/>
            <a:ext cx="1620882" cy="307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3" tIns="45702" rIns="91403" bIns="45702">
            <a:spAutoFit/>
          </a:bodyPr>
          <a:lstStyle/>
          <a:p>
            <a:r>
              <a:rPr lang="zh-CN" altLang="en-US" sz="1400" b="0" dirty="0">
                <a:solidFill>
                  <a:srgbClr val="292929"/>
                </a:solidFill>
              </a:rPr>
              <a:t>水面浮床净化系统</a:t>
            </a:r>
            <a:endParaRPr lang="zh-CN" altLang="en-US" sz="1400" b="0" dirty="0">
              <a:solidFill>
                <a:srgbClr val="292929"/>
              </a:solidFill>
            </a:endParaRPr>
          </a:p>
        </p:txBody>
      </p:sp>
      <p:pic>
        <p:nvPicPr>
          <p:cNvPr id="643082" name="Picture 10" descr="sj2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5934" y="522240"/>
            <a:ext cx="2196495" cy="1237342"/>
          </a:xfrm>
          <a:prstGeom prst="rect">
            <a:avLst/>
          </a:prstGeom>
          <a:noFill/>
          <a:extLst>
            <a:ext uri="{909E8E84-426E-40DD-AFC4-6F175D3DCCD1}">
              <a14:hiddenFill xmlns:a14="http://schemas.microsoft.com/office/drawing/2010/main">
                <a:solidFill>
                  <a:srgbClr val="FFFFFF"/>
                </a:solidFill>
              </a14:hiddenFill>
            </a:ext>
          </a:extLst>
        </p:spPr>
      </p:pic>
      <p:sp>
        <p:nvSpPr>
          <p:cNvPr id="643083" name="Text Box 11"/>
          <p:cNvSpPr txBox="1">
            <a:spLocks noChangeArrowheads="1"/>
          </p:cNvSpPr>
          <p:nvPr/>
        </p:nvSpPr>
        <p:spPr bwMode="auto">
          <a:xfrm>
            <a:off x="1067578" y="1007685"/>
            <a:ext cx="4534908" cy="216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03" tIns="45702" rIns="91403" bIns="45702">
            <a:spAutoFit/>
          </a:bodyPr>
          <a:lstStyle/>
          <a:p>
            <a:pPr>
              <a:spcBef>
                <a:spcPct val="50000"/>
              </a:spcBef>
              <a:buFontTx/>
              <a:buChar char="•"/>
            </a:pPr>
            <a:r>
              <a:rPr lang="zh-CN" altLang="en-US" b="0" dirty="0">
                <a:solidFill>
                  <a:srgbClr val="292929"/>
                </a:solidFill>
              </a:rPr>
              <a:t>乔灌林带的走向以及水边生物防护岸带的设置；</a:t>
            </a:r>
            <a:endParaRPr lang="zh-CN" altLang="en-US" b="0" dirty="0">
              <a:solidFill>
                <a:srgbClr val="292929"/>
              </a:solidFill>
            </a:endParaRPr>
          </a:p>
          <a:p>
            <a:pPr>
              <a:spcBef>
                <a:spcPct val="50000"/>
              </a:spcBef>
              <a:buFontTx/>
              <a:buChar char="•"/>
            </a:pPr>
            <a:r>
              <a:rPr lang="zh-CN" altLang="en-US" b="0" dirty="0">
                <a:solidFill>
                  <a:srgbClr val="292929"/>
                </a:solidFill>
              </a:rPr>
              <a:t>充分利用浮床系统</a:t>
            </a:r>
            <a:endParaRPr lang="zh-CN" altLang="en-US" b="0" dirty="0">
              <a:solidFill>
                <a:srgbClr val="292929"/>
              </a:solidFill>
            </a:endParaRPr>
          </a:p>
          <a:p>
            <a:pPr>
              <a:spcBef>
                <a:spcPct val="50000"/>
              </a:spcBef>
              <a:buFontTx/>
              <a:buChar char="•"/>
            </a:pPr>
            <a:r>
              <a:rPr lang="zh-CN" altLang="en-US" b="0" dirty="0">
                <a:solidFill>
                  <a:srgbClr val="292929"/>
                </a:solidFill>
              </a:rPr>
              <a:t>地下过滤系统</a:t>
            </a:r>
            <a:endParaRPr lang="zh-CN" altLang="en-US" b="0" dirty="0">
              <a:solidFill>
                <a:srgbClr val="292929"/>
              </a:solidFill>
            </a:endParaRPr>
          </a:p>
          <a:p>
            <a:pPr>
              <a:spcBef>
                <a:spcPct val="50000"/>
              </a:spcBef>
              <a:buFontTx/>
              <a:buChar char="•"/>
            </a:pPr>
            <a:r>
              <a:rPr lang="zh-CN" altLang="en-US" b="0" dirty="0">
                <a:solidFill>
                  <a:srgbClr val="292929"/>
                </a:solidFill>
              </a:rPr>
              <a:t>水生植物、水生动物所构成的多层次的净化体系</a:t>
            </a:r>
            <a:endParaRPr lang="zh-CN" altLang="en-US" b="0" dirty="0">
              <a:solidFill>
                <a:srgbClr val="292929"/>
              </a:solidFill>
            </a:endParaRPr>
          </a:p>
        </p:txBody>
      </p:sp>
      <p:grpSp>
        <p:nvGrpSpPr>
          <p:cNvPr id="643147" name="Group 75"/>
          <p:cNvGrpSpPr/>
          <p:nvPr/>
        </p:nvGrpSpPr>
        <p:grpSpPr bwMode="auto">
          <a:xfrm>
            <a:off x="1380441" y="4965095"/>
            <a:ext cx="6297588" cy="1597780"/>
            <a:chOff x="1066" y="4090"/>
            <a:chExt cx="3905" cy="1321"/>
          </a:xfrm>
        </p:grpSpPr>
        <p:sp>
          <p:nvSpPr>
            <p:cNvPr id="643090" name="Line 18"/>
            <p:cNvSpPr>
              <a:spLocks noChangeShapeType="1"/>
            </p:cNvSpPr>
            <p:nvPr/>
          </p:nvSpPr>
          <p:spPr bwMode="auto">
            <a:xfrm>
              <a:off x="1711" y="4747"/>
              <a:ext cx="0" cy="132"/>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091" name="Oval 19"/>
            <p:cNvSpPr>
              <a:spLocks noChangeArrowheads="1"/>
            </p:cNvSpPr>
            <p:nvPr/>
          </p:nvSpPr>
          <p:spPr bwMode="auto">
            <a:xfrm>
              <a:off x="2343" y="4636"/>
              <a:ext cx="150" cy="243"/>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092" name="Line 20"/>
            <p:cNvSpPr>
              <a:spLocks noChangeShapeType="1"/>
            </p:cNvSpPr>
            <p:nvPr/>
          </p:nvSpPr>
          <p:spPr bwMode="auto">
            <a:xfrm>
              <a:off x="2420" y="4879"/>
              <a:ext cx="0" cy="110"/>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093" name="Freeform 21"/>
            <p:cNvSpPr/>
            <p:nvPr/>
          </p:nvSpPr>
          <p:spPr bwMode="auto">
            <a:xfrm>
              <a:off x="1141" y="4769"/>
              <a:ext cx="3693" cy="462"/>
            </a:xfrm>
            <a:custGeom>
              <a:avLst/>
              <a:gdLst>
                <a:gd name="T0" fmla="*/ 0 w 5573"/>
                <a:gd name="T1" fmla="*/ 0 h 950"/>
                <a:gd name="T2" fmla="*/ 544 w 5573"/>
                <a:gd name="T3" fmla="*/ 91 h 950"/>
                <a:gd name="T4" fmla="*/ 1270 w 5573"/>
                <a:gd name="T5" fmla="*/ 363 h 950"/>
                <a:gd name="T6" fmla="*/ 2585 w 5573"/>
                <a:gd name="T7" fmla="*/ 499 h 950"/>
                <a:gd name="T8" fmla="*/ 3946 w 5573"/>
                <a:gd name="T9" fmla="*/ 499 h 950"/>
                <a:gd name="T10" fmla="*/ 4536 w 5573"/>
                <a:gd name="T11" fmla="*/ 544 h 950"/>
                <a:gd name="T12" fmla="*/ 4899 w 5573"/>
                <a:gd name="T13" fmla="*/ 726 h 950"/>
                <a:gd name="T14" fmla="*/ 5216 w 5573"/>
                <a:gd name="T15" fmla="*/ 862 h 950"/>
                <a:gd name="T16" fmla="*/ 5442 w 5573"/>
                <a:gd name="T17" fmla="*/ 915 h 950"/>
                <a:gd name="T18" fmla="*/ 5573 w 5573"/>
                <a:gd name="T19" fmla="*/ 95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73" h="950">
                  <a:moveTo>
                    <a:pt x="0" y="0"/>
                  </a:moveTo>
                  <a:cubicBezTo>
                    <a:pt x="166" y="15"/>
                    <a:pt x="332" y="30"/>
                    <a:pt x="544" y="91"/>
                  </a:cubicBezTo>
                  <a:cubicBezTo>
                    <a:pt x="756" y="152"/>
                    <a:pt x="930" y="295"/>
                    <a:pt x="1270" y="363"/>
                  </a:cubicBezTo>
                  <a:cubicBezTo>
                    <a:pt x="1610" y="431"/>
                    <a:pt x="2139" y="476"/>
                    <a:pt x="2585" y="499"/>
                  </a:cubicBezTo>
                  <a:cubicBezTo>
                    <a:pt x="3031" y="522"/>
                    <a:pt x="3621" y="492"/>
                    <a:pt x="3946" y="499"/>
                  </a:cubicBezTo>
                  <a:cubicBezTo>
                    <a:pt x="4271" y="506"/>
                    <a:pt x="4377" y="506"/>
                    <a:pt x="4536" y="544"/>
                  </a:cubicBezTo>
                  <a:cubicBezTo>
                    <a:pt x="4695" y="582"/>
                    <a:pt x="4786" y="673"/>
                    <a:pt x="4899" y="726"/>
                  </a:cubicBezTo>
                  <a:cubicBezTo>
                    <a:pt x="5012" y="779"/>
                    <a:pt x="5126" y="831"/>
                    <a:pt x="5216" y="862"/>
                  </a:cubicBezTo>
                  <a:cubicBezTo>
                    <a:pt x="5306" y="893"/>
                    <a:pt x="5383" y="900"/>
                    <a:pt x="5442" y="915"/>
                  </a:cubicBezTo>
                  <a:cubicBezTo>
                    <a:pt x="5501" y="930"/>
                    <a:pt x="5546" y="943"/>
                    <a:pt x="5573" y="950"/>
                  </a:cubicBezTo>
                </a:path>
              </a:pathLst>
            </a:custGeom>
            <a:noFill/>
            <a:ln w="9525" cap="flat" cmpd="sng">
              <a:solidFill>
                <a:srgbClr val="99CC00"/>
              </a:solidFill>
              <a:prstDash val="solid"/>
              <a:rou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094" name="Oval 22"/>
            <p:cNvSpPr>
              <a:spLocks noChangeArrowheads="1"/>
            </p:cNvSpPr>
            <p:nvPr/>
          </p:nvSpPr>
          <p:spPr bwMode="auto">
            <a:xfrm>
              <a:off x="2433" y="4637"/>
              <a:ext cx="150" cy="242"/>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095" name="Line 23"/>
            <p:cNvSpPr>
              <a:spLocks noChangeShapeType="1"/>
            </p:cNvSpPr>
            <p:nvPr/>
          </p:nvSpPr>
          <p:spPr bwMode="auto">
            <a:xfrm>
              <a:off x="2510" y="4879"/>
              <a:ext cx="0" cy="111"/>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096" name="Oval 24"/>
            <p:cNvSpPr>
              <a:spLocks noChangeArrowheads="1"/>
            </p:cNvSpPr>
            <p:nvPr/>
          </p:nvSpPr>
          <p:spPr bwMode="auto">
            <a:xfrm>
              <a:off x="2644" y="4659"/>
              <a:ext cx="150" cy="243"/>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097" name="Line 25"/>
            <p:cNvSpPr>
              <a:spLocks noChangeShapeType="1"/>
            </p:cNvSpPr>
            <p:nvPr/>
          </p:nvSpPr>
          <p:spPr bwMode="auto">
            <a:xfrm>
              <a:off x="2721" y="4902"/>
              <a:ext cx="0" cy="110"/>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098" name="Oval 26"/>
            <p:cNvSpPr>
              <a:spLocks noChangeArrowheads="1"/>
            </p:cNvSpPr>
            <p:nvPr/>
          </p:nvSpPr>
          <p:spPr bwMode="auto">
            <a:xfrm>
              <a:off x="2554" y="4658"/>
              <a:ext cx="150" cy="243"/>
            </a:xfrm>
            <a:prstGeom prst="ellipse">
              <a:avLst/>
            </a:prstGeom>
            <a:solidFill>
              <a:srgbClr val="99CC00"/>
            </a:solidFill>
            <a:ln w="952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b="0"/>
            </a:p>
          </p:txBody>
        </p:sp>
        <p:sp>
          <p:nvSpPr>
            <p:cNvPr id="643099" name="Line 27"/>
            <p:cNvSpPr>
              <a:spLocks noChangeShapeType="1"/>
            </p:cNvSpPr>
            <p:nvPr/>
          </p:nvSpPr>
          <p:spPr bwMode="auto">
            <a:xfrm>
              <a:off x="2631" y="4901"/>
              <a:ext cx="0" cy="110"/>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00" name="Oval 28"/>
            <p:cNvSpPr>
              <a:spLocks noChangeArrowheads="1"/>
            </p:cNvSpPr>
            <p:nvPr/>
          </p:nvSpPr>
          <p:spPr bwMode="auto">
            <a:xfrm>
              <a:off x="2764" y="4659"/>
              <a:ext cx="150" cy="242"/>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01" name="Line 29"/>
            <p:cNvSpPr>
              <a:spLocks noChangeShapeType="1"/>
            </p:cNvSpPr>
            <p:nvPr/>
          </p:nvSpPr>
          <p:spPr bwMode="auto">
            <a:xfrm>
              <a:off x="2841" y="4901"/>
              <a:ext cx="0" cy="110"/>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02" name="Oval 30"/>
            <p:cNvSpPr>
              <a:spLocks noChangeArrowheads="1"/>
            </p:cNvSpPr>
            <p:nvPr/>
          </p:nvSpPr>
          <p:spPr bwMode="auto">
            <a:xfrm>
              <a:off x="2223" y="4636"/>
              <a:ext cx="150" cy="243"/>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03" name="Line 31"/>
            <p:cNvSpPr>
              <a:spLocks noChangeShapeType="1"/>
            </p:cNvSpPr>
            <p:nvPr/>
          </p:nvSpPr>
          <p:spPr bwMode="auto">
            <a:xfrm>
              <a:off x="2300" y="4879"/>
              <a:ext cx="0" cy="110"/>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04" name="Oval 32"/>
            <p:cNvSpPr>
              <a:spLocks noChangeArrowheads="1"/>
            </p:cNvSpPr>
            <p:nvPr/>
          </p:nvSpPr>
          <p:spPr bwMode="auto">
            <a:xfrm>
              <a:off x="1066" y="4460"/>
              <a:ext cx="195" cy="198"/>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05" name="Line 33"/>
            <p:cNvSpPr>
              <a:spLocks noChangeShapeType="1"/>
            </p:cNvSpPr>
            <p:nvPr/>
          </p:nvSpPr>
          <p:spPr bwMode="auto">
            <a:xfrm>
              <a:off x="1171" y="4658"/>
              <a:ext cx="0" cy="133"/>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06" name="Oval 34"/>
            <p:cNvSpPr>
              <a:spLocks noChangeArrowheads="1"/>
            </p:cNvSpPr>
            <p:nvPr/>
          </p:nvSpPr>
          <p:spPr bwMode="auto">
            <a:xfrm>
              <a:off x="1156" y="4460"/>
              <a:ext cx="196" cy="199"/>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07" name="Line 35"/>
            <p:cNvSpPr>
              <a:spLocks noChangeShapeType="1"/>
            </p:cNvSpPr>
            <p:nvPr/>
          </p:nvSpPr>
          <p:spPr bwMode="auto">
            <a:xfrm>
              <a:off x="1261" y="4659"/>
              <a:ext cx="0" cy="132"/>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08" name="Oval 36"/>
            <p:cNvSpPr>
              <a:spLocks noChangeArrowheads="1"/>
            </p:cNvSpPr>
            <p:nvPr/>
          </p:nvSpPr>
          <p:spPr bwMode="auto">
            <a:xfrm>
              <a:off x="1276" y="4460"/>
              <a:ext cx="196" cy="199"/>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09" name="Line 37"/>
            <p:cNvSpPr>
              <a:spLocks noChangeShapeType="1"/>
            </p:cNvSpPr>
            <p:nvPr/>
          </p:nvSpPr>
          <p:spPr bwMode="auto">
            <a:xfrm>
              <a:off x="1381" y="4659"/>
              <a:ext cx="0" cy="132"/>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10" name="Oval 38"/>
            <p:cNvSpPr>
              <a:spLocks noChangeArrowheads="1"/>
            </p:cNvSpPr>
            <p:nvPr/>
          </p:nvSpPr>
          <p:spPr bwMode="auto">
            <a:xfrm>
              <a:off x="1396" y="4482"/>
              <a:ext cx="195" cy="198"/>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11" name="Line 39"/>
            <p:cNvSpPr>
              <a:spLocks noChangeShapeType="1"/>
            </p:cNvSpPr>
            <p:nvPr/>
          </p:nvSpPr>
          <p:spPr bwMode="auto">
            <a:xfrm>
              <a:off x="1501" y="4680"/>
              <a:ext cx="0" cy="133"/>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12" name="Freeform 40"/>
            <p:cNvSpPr/>
            <p:nvPr/>
          </p:nvSpPr>
          <p:spPr bwMode="auto">
            <a:xfrm>
              <a:off x="1111" y="4747"/>
              <a:ext cx="661" cy="154"/>
            </a:xfrm>
            <a:custGeom>
              <a:avLst/>
              <a:gdLst>
                <a:gd name="T0" fmla="*/ 45 w 998"/>
                <a:gd name="T1" fmla="*/ 46 h 318"/>
                <a:gd name="T2" fmla="*/ 181 w 998"/>
                <a:gd name="T3" fmla="*/ 0 h 318"/>
                <a:gd name="T4" fmla="*/ 272 w 998"/>
                <a:gd name="T5" fmla="*/ 46 h 318"/>
                <a:gd name="T6" fmla="*/ 363 w 998"/>
                <a:gd name="T7" fmla="*/ 46 h 318"/>
                <a:gd name="T8" fmla="*/ 453 w 998"/>
                <a:gd name="T9" fmla="*/ 91 h 318"/>
                <a:gd name="T10" fmla="*/ 544 w 998"/>
                <a:gd name="T11" fmla="*/ 91 h 318"/>
                <a:gd name="T12" fmla="*/ 680 w 998"/>
                <a:gd name="T13" fmla="*/ 136 h 318"/>
                <a:gd name="T14" fmla="*/ 771 w 998"/>
                <a:gd name="T15" fmla="*/ 182 h 318"/>
                <a:gd name="T16" fmla="*/ 862 w 998"/>
                <a:gd name="T17" fmla="*/ 227 h 318"/>
                <a:gd name="T18" fmla="*/ 907 w 998"/>
                <a:gd name="T19" fmla="*/ 227 h 318"/>
                <a:gd name="T20" fmla="*/ 998 w 998"/>
                <a:gd name="T21" fmla="*/ 272 h 318"/>
                <a:gd name="T22" fmla="*/ 998 w 998"/>
                <a:gd name="T23" fmla="*/ 318 h 318"/>
                <a:gd name="T24" fmla="*/ 862 w 998"/>
                <a:gd name="T25" fmla="*/ 272 h 318"/>
                <a:gd name="T26" fmla="*/ 680 w 998"/>
                <a:gd name="T27" fmla="*/ 182 h 318"/>
                <a:gd name="T28" fmla="*/ 544 w 998"/>
                <a:gd name="T29" fmla="*/ 182 h 318"/>
                <a:gd name="T30" fmla="*/ 408 w 998"/>
                <a:gd name="T31" fmla="*/ 136 h 318"/>
                <a:gd name="T32" fmla="*/ 227 w 998"/>
                <a:gd name="T33" fmla="*/ 91 h 318"/>
                <a:gd name="T34" fmla="*/ 0 w 998"/>
                <a:gd name="T35" fmla="*/ 91 h 318"/>
                <a:gd name="T36" fmla="*/ 0 w 998"/>
                <a:gd name="T37" fmla="*/ 4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8" h="318">
                  <a:moveTo>
                    <a:pt x="45" y="46"/>
                  </a:moveTo>
                  <a:lnTo>
                    <a:pt x="181" y="0"/>
                  </a:lnTo>
                  <a:lnTo>
                    <a:pt x="272" y="46"/>
                  </a:lnTo>
                  <a:lnTo>
                    <a:pt x="363" y="46"/>
                  </a:lnTo>
                  <a:lnTo>
                    <a:pt x="453" y="91"/>
                  </a:lnTo>
                  <a:lnTo>
                    <a:pt x="544" y="91"/>
                  </a:lnTo>
                  <a:lnTo>
                    <a:pt x="680" y="136"/>
                  </a:lnTo>
                  <a:lnTo>
                    <a:pt x="771" y="182"/>
                  </a:lnTo>
                  <a:lnTo>
                    <a:pt x="862" y="227"/>
                  </a:lnTo>
                  <a:lnTo>
                    <a:pt x="907" y="227"/>
                  </a:lnTo>
                  <a:lnTo>
                    <a:pt x="998" y="272"/>
                  </a:lnTo>
                  <a:lnTo>
                    <a:pt x="998" y="318"/>
                  </a:lnTo>
                  <a:lnTo>
                    <a:pt x="862" y="272"/>
                  </a:lnTo>
                  <a:lnTo>
                    <a:pt x="680" y="182"/>
                  </a:lnTo>
                  <a:lnTo>
                    <a:pt x="544" y="182"/>
                  </a:lnTo>
                  <a:lnTo>
                    <a:pt x="408" y="136"/>
                  </a:lnTo>
                  <a:lnTo>
                    <a:pt x="227" y="91"/>
                  </a:lnTo>
                  <a:lnTo>
                    <a:pt x="0" y="91"/>
                  </a:lnTo>
                  <a:lnTo>
                    <a:pt x="0" y="46"/>
                  </a:lnTo>
                </a:path>
              </a:pathLst>
            </a:custGeom>
            <a:solidFill>
              <a:srgbClr val="99CC00"/>
            </a:solidFill>
            <a:ln w="952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13" name="Oval 41"/>
            <p:cNvSpPr>
              <a:spLocks noChangeArrowheads="1"/>
            </p:cNvSpPr>
            <p:nvPr/>
          </p:nvSpPr>
          <p:spPr bwMode="auto">
            <a:xfrm>
              <a:off x="1607" y="4548"/>
              <a:ext cx="195" cy="199"/>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14" name="Freeform 42"/>
            <p:cNvSpPr/>
            <p:nvPr/>
          </p:nvSpPr>
          <p:spPr bwMode="auto">
            <a:xfrm>
              <a:off x="2103" y="4945"/>
              <a:ext cx="901" cy="88"/>
            </a:xfrm>
            <a:custGeom>
              <a:avLst/>
              <a:gdLst>
                <a:gd name="T0" fmla="*/ 0 w 1360"/>
                <a:gd name="T1" fmla="*/ 46 h 182"/>
                <a:gd name="T2" fmla="*/ 45 w 1360"/>
                <a:gd name="T3" fmla="*/ 0 h 182"/>
                <a:gd name="T4" fmla="*/ 90 w 1360"/>
                <a:gd name="T5" fmla="*/ 0 h 182"/>
                <a:gd name="T6" fmla="*/ 136 w 1360"/>
                <a:gd name="T7" fmla="*/ 0 h 182"/>
                <a:gd name="T8" fmla="*/ 226 w 1360"/>
                <a:gd name="T9" fmla="*/ 0 h 182"/>
                <a:gd name="T10" fmla="*/ 317 w 1360"/>
                <a:gd name="T11" fmla="*/ 46 h 182"/>
                <a:gd name="T12" fmla="*/ 499 w 1360"/>
                <a:gd name="T13" fmla="*/ 46 h 182"/>
                <a:gd name="T14" fmla="*/ 589 w 1360"/>
                <a:gd name="T15" fmla="*/ 46 h 182"/>
                <a:gd name="T16" fmla="*/ 635 w 1360"/>
                <a:gd name="T17" fmla="*/ 0 h 182"/>
                <a:gd name="T18" fmla="*/ 771 w 1360"/>
                <a:gd name="T19" fmla="*/ 91 h 182"/>
                <a:gd name="T20" fmla="*/ 861 w 1360"/>
                <a:gd name="T21" fmla="*/ 46 h 182"/>
                <a:gd name="T22" fmla="*/ 997 w 1360"/>
                <a:gd name="T23" fmla="*/ 91 h 182"/>
                <a:gd name="T24" fmla="*/ 1043 w 1360"/>
                <a:gd name="T25" fmla="*/ 91 h 182"/>
                <a:gd name="T26" fmla="*/ 1224 w 1360"/>
                <a:gd name="T27" fmla="*/ 46 h 182"/>
                <a:gd name="T28" fmla="*/ 1270 w 1360"/>
                <a:gd name="T29" fmla="*/ 136 h 182"/>
                <a:gd name="T30" fmla="*/ 1360 w 1360"/>
                <a:gd name="T31" fmla="*/ 136 h 182"/>
                <a:gd name="T32" fmla="*/ 1360 w 1360"/>
                <a:gd name="T33" fmla="*/ 182 h 182"/>
                <a:gd name="T34" fmla="*/ 1088 w 1360"/>
                <a:gd name="T35" fmla="*/ 136 h 182"/>
                <a:gd name="T36" fmla="*/ 997 w 1360"/>
                <a:gd name="T37" fmla="*/ 136 h 182"/>
                <a:gd name="T38" fmla="*/ 861 w 1360"/>
                <a:gd name="T39" fmla="*/ 136 h 182"/>
                <a:gd name="T40" fmla="*/ 680 w 1360"/>
                <a:gd name="T41" fmla="*/ 136 h 182"/>
                <a:gd name="T42" fmla="*/ 499 w 1360"/>
                <a:gd name="T43" fmla="*/ 136 h 182"/>
                <a:gd name="T44" fmla="*/ 362 w 1360"/>
                <a:gd name="T45" fmla="*/ 91 h 182"/>
                <a:gd name="T46" fmla="*/ 136 w 1360"/>
                <a:gd name="T47" fmla="*/ 91 h 182"/>
                <a:gd name="T48" fmla="*/ 45 w 1360"/>
                <a:gd name="T49" fmla="*/ 4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60" h="182">
                  <a:moveTo>
                    <a:pt x="0" y="46"/>
                  </a:moveTo>
                  <a:lnTo>
                    <a:pt x="45" y="0"/>
                  </a:lnTo>
                  <a:lnTo>
                    <a:pt x="90" y="0"/>
                  </a:lnTo>
                  <a:lnTo>
                    <a:pt x="136" y="0"/>
                  </a:lnTo>
                  <a:lnTo>
                    <a:pt x="226" y="0"/>
                  </a:lnTo>
                  <a:lnTo>
                    <a:pt x="317" y="46"/>
                  </a:lnTo>
                  <a:lnTo>
                    <a:pt x="499" y="46"/>
                  </a:lnTo>
                  <a:lnTo>
                    <a:pt x="589" y="46"/>
                  </a:lnTo>
                  <a:lnTo>
                    <a:pt x="635" y="0"/>
                  </a:lnTo>
                  <a:lnTo>
                    <a:pt x="771" y="91"/>
                  </a:lnTo>
                  <a:lnTo>
                    <a:pt x="861" y="46"/>
                  </a:lnTo>
                  <a:lnTo>
                    <a:pt x="997" y="91"/>
                  </a:lnTo>
                  <a:lnTo>
                    <a:pt x="1043" y="91"/>
                  </a:lnTo>
                  <a:lnTo>
                    <a:pt x="1224" y="46"/>
                  </a:lnTo>
                  <a:lnTo>
                    <a:pt x="1270" y="136"/>
                  </a:lnTo>
                  <a:lnTo>
                    <a:pt x="1360" y="136"/>
                  </a:lnTo>
                  <a:lnTo>
                    <a:pt x="1360" y="182"/>
                  </a:lnTo>
                  <a:lnTo>
                    <a:pt x="1088" y="136"/>
                  </a:lnTo>
                  <a:lnTo>
                    <a:pt x="997" y="136"/>
                  </a:lnTo>
                  <a:lnTo>
                    <a:pt x="861" y="136"/>
                  </a:lnTo>
                  <a:lnTo>
                    <a:pt x="680" y="136"/>
                  </a:lnTo>
                  <a:lnTo>
                    <a:pt x="499" y="136"/>
                  </a:lnTo>
                  <a:lnTo>
                    <a:pt x="362" y="91"/>
                  </a:lnTo>
                  <a:lnTo>
                    <a:pt x="136" y="91"/>
                  </a:lnTo>
                  <a:lnTo>
                    <a:pt x="45" y="46"/>
                  </a:lnTo>
                </a:path>
              </a:pathLst>
            </a:custGeom>
            <a:solidFill>
              <a:srgbClr val="99CC00"/>
            </a:solidFill>
            <a:ln w="952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15" name="Line 43"/>
            <p:cNvSpPr>
              <a:spLocks noChangeShapeType="1"/>
            </p:cNvSpPr>
            <p:nvPr/>
          </p:nvSpPr>
          <p:spPr bwMode="auto">
            <a:xfrm>
              <a:off x="3575" y="4967"/>
              <a:ext cx="31"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16" name="Line 44"/>
            <p:cNvSpPr>
              <a:spLocks noChangeShapeType="1"/>
            </p:cNvSpPr>
            <p:nvPr/>
          </p:nvSpPr>
          <p:spPr bwMode="auto">
            <a:xfrm flipV="1">
              <a:off x="3606" y="4967"/>
              <a:ext cx="0"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17" name="Line 45"/>
            <p:cNvSpPr>
              <a:spLocks noChangeShapeType="1"/>
            </p:cNvSpPr>
            <p:nvPr/>
          </p:nvSpPr>
          <p:spPr bwMode="auto">
            <a:xfrm flipV="1">
              <a:off x="3606" y="4967"/>
              <a:ext cx="30"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18" name="Line 46"/>
            <p:cNvSpPr>
              <a:spLocks noChangeShapeType="1"/>
            </p:cNvSpPr>
            <p:nvPr/>
          </p:nvSpPr>
          <p:spPr bwMode="auto">
            <a:xfrm flipV="1">
              <a:off x="3606" y="4967"/>
              <a:ext cx="60"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19" name="Line 47"/>
            <p:cNvSpPr>
              <a:spLocks noChangeShapeType="1"/>
            </p:cNvSpPr>
            <p:nvPr/>
          </p:nvSpPr>
          <p:spPr bwMode="auto">
            <a:xfrm>
              <a:off x="3786" y="4967"/>
              <a:ext cx="31"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0" name="Line 48"/>
            <p:cNvSpPr>
              <a:spLocks noChangeShapeType="1"/>
            </p:cNvSpPr>
            <p:nvPr/>
          </p:nvSpPr>
          <p:spPr bwMode="auto">
            <a:xfrm flipV="1">
              <a:off x="3817" y="4967"/>
              <a:ext cx="0"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1" name="Line 49"/>
            <p:cNvSpPr>
              <a:spLocks noChangeShapeType="1"/>
            </p:cNvSpPr>
            <p:nvPr/>
          </p:nvSpPr>
          <p:spPr bwMode="auto">
            <a:xfrm flipV="1">
              <a:off x="3817" y="4967"/>
              <a:ext cx="29"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2" name="Line 50"/>
            <p:cNvSpPr>
              <a:spLocks noChangeShapeType="1"/>
            </p:cNvSpPr>
            <p:nvPr/>
          </p:nvSpPr>
          <p:spPr bwMode="auto">
            <a:xfrm flipV="1">
              <a:off x="3817" y="4967"/>
              <a:ext cx="59"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3" name="Line 51"/>
            <p:cNvSpPr>
              <a:spLocks noChangeShapeType="1"/>
            </p:cNvSpPr>
            <p:nvPr/>
          </p:nvSpPr>
          <p:spPr bwMode="auto">
            <a:xfrm>
              <a:off x="3846" y="4967"/>
              <a:ext cx="30"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4" name="Line 52"/>
            <p:cNvSpPr>
              <a:spLocks noChangeShapeType="1"/>
            </p:cNvSpPr>
            <p:nvPr/>
          </p:nvSpPr>
          <p:spPr bwMode="auto">
            <a:xfrm flipV="1">
              <a:off x="3876" y="4967"/>
              <a:ext cx="0"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5" name="Line 53"/>
            <p:cNvSpPr>
              <a:spLocks noChangeShapeType="1"/>
            </p:cNvSpPr>
            <p:nvPr/>
          </p:nvSpPr>
          <p:spPr bwMode="auto">
            <a:xfrm flipV="1">
              <a:off x="3876" y="4967"/>
              <a:ext cx="30"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6" name="Line 54"/>
            <p:cNvSpPr>
              <a:spLocks noChangeShapeType="1"/>
            </p:cNvSpPr>
            <p:nvPr/>
          </p:nvSpPr>
          <p:spPr bwMode="auto">
            <a:xfrm flipV="1">
              <a:off x="3876" y="4967"/>
              <a:ext cx="60" cy="44"/>
            </a:xfrm>
            <a:prstGeom prst="line">
              <a:avLst/>
            </a:prstGeom>
            <a:noFill/>
            <a:ln w="190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7" name="Freeform 55"/>
            <p:cNvSpPr/>
            <p:nvPr/>
          </p:nvSpPr>
          <p:spPr bwMode="auto">
            <a:xfrm>
              <a:off x="4176" y="4839"/>
              <a:ext cx="135" cy="235"/>
            </a:xfrm>
            <a:custGeom>
              <a:avLst/>
              <a:gdLst>
                <a:gd name="T0" fmla="*/ 76 w 315"/>
                <a:gd name="T1" fmla="*/ 566 h 566"/>
                <a:gd name="T2" fmla="*/ 46 w 315"/>
                <a:gd name="T3" fmla="*/ 426 h 566"/>
                <a:gd name="T4" fmla="*/ 16 w 315"/>
                <a:gd name="T5" fmla="*/ 216 h 566"/>
                <a:gd name="T6" fmla="*/ 11 w 315"/>
                <a:gd name="T7" fmla="*/ 15 h 566"/>
                <a:gd name="T8" fmla="*/ 41 w 315"/>
                <a:gd name="T9" fmla="*/ 166 h 566"/>
                <a:gd name="T10" fmla="*/ 26 w 315"/>
                <a:gd name="T11" fmla="*/ 316 h 566"/>
                <a:gd name="T12" fmla="*/ 41 w 315"/>
                <a:gd name="T13" fmla="*/ 371 h 566"/>
                <a:gd name="T14" fmla="*/ 51 w 315"/>
                <a:gd name="T15" fmla="*/ 346 h 566"/>
                <a:gd name="T16" fmla="*/ 86 w 315"/>
                <a:gd name="T17" fmla="*/ 271 h 566"/>
                <a:gd name="T18" fmla="*/ 81 w 315"/>
                <a:gd name="T19" fmla="*/ 431 h 566"/>
                <a:gd name="T20" fmla="*/ 66 w 315"/>
                <a:gd name="T21" fmla="*/ 491 h 566"/>
                <a:gd name="T22" fmla="*/ 56 w 315"/>
                <a:gd name="T23" fmla="*/ 521 h 566"/>
                <a:gd name="T24" fmla="*/ 91 w 315"/>
                <a:gd name="T25" fmla="*/ 441 h 566"/>
                <a:gd name="T26" fmla="*/ 91 w 315"/>
                <a:gd name="T27" fmla="*/ 10 h 566"/>
                <a:gd name="T28" fmla="*/ 106 w 315"/>
                <a:gd name="T29" fmla="*/ 36 h 566"/>
                <a:gd name="T30" fmla="*/ 131 w 315"/>
                <a:gd name="T31" fmla="*/ 71 h 566"/>
                <a:gd name="T32" fmla="*/ 161 w 315"/>
                <a:gd name="T33" fmla="*/ 101 h 566"/>
                <a:gd name="T34" fmla="*/ 111 w 315"/>
                <a:gd name="T35" fmla="*/ 221 h 566"/>
                <a:gd name="T36" fmla="*/ 71 w 315"/>
                <a:gd name="T37" fmla="*/ 361 h 566"/>
                <a:gd name="T38" fmla="*/ 81 w 315"/>
                <a:gd name="T39" fmla="*/ 491 h 566"/>
                <a:gd name="T40" fmla="*/ 76 w 315"/>
                <a:gd name="T41" fmla="*/ 511 h 566"/>
                <a:gd name="T42" fmla="*/ 91 w 315"/>
                <a:gd name="T43" fmla="*/ 481 h 566"/>
                <a:gd name="T44" fmla="*/ 126 w 315"/>
                <a:gd name="T45" fmla="*/ 411 h 566"/>
                <a:gd name="T46" fmla="*/ 272 w 315"/>
                <a:gd name="T47" fmla="*/ 311 h 566"/>
                <a:gd name="T48" fmla="*/ 312 w 315"/>
                <a:gd name="T49" fmla="*/ 271 h 566"/>
                <a:gd name="T50" fmla="*/ 257 w 315"/>
                <a:gd name="T51" fmla="*/ 386 h 566"/>
                <a:gd name="T52" fmla="*/ 232 w 315"/>
                <a:gd name="T53" fmla="*/ 426 h 566"/>
                <a:gd name="T54" fmla="*/ 232 w 315"/>
                <a:gd name="T55" fmla="*/ 306 h 566"/>
                <a:gd name="T56" fmla="*/ 217 w 315"/>
                <a:gd name="T57" fmla="*/ 286 h 566"/>
                <a:gd name="T58" fmla="*/ 202 w 315"/>
                <a:gd name="T59" fmla="*/ 311 h 566"/>
                <a:gd name="T60" fmla="*/ 146 w 315"/>
                <a:gd name="T61" fmla="*/ 396 h 566"/>
                <a:gd name="T62" fmla="*/ 131 w 315"/>
                <a:gd name="T63" fmla="*/ 516 h 566"/>
                <a:gd name="T64" fmla="*/ 106 w 315"/>
                <a:gd name="T65" fmla="*/ 551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5" h="566">
                  <a:moveTo>
                    <a:pt x="76" y="566"/>
                  </a:moveTo>
                  <a:cubicBezTo>
                    <a:pt x="66" y="519"/>
                    <a:pt x="53" y="473"/>
                    <a:pt x="46" y="426"/>
                  </a:cubicBezTo>
                  <a:cubicBezTo>
                    <a:pt x="36" y="356"/>
                    <a:pt x="16" y="216"/>
                    <a:pt x="16" y="216"/>
                  </a:cubicBezTo>
                  <a:cubicBezTo>
                    <a:pt x="12" y="150"/>
                    <a:pt x="0" y="80"/>
                    <a:pt x="11" y="15"/>
                  </a:cubicBezTo>
                  <a:cubicBezTo>
                    <a:pt x="18" y="77"/>
                    <a:pt x="27" y="111"/>
                    <a:pt x="41" y="166"/>
                  </a:cubicBezTo>
                  <a:cubicBezTo>
                    <a:pt x="38" y="230"/>
                    <a:pt x="33" y="259"/>
                    <a:pt x="26" y="316"/>
                  </a:cubicBezTo>
                  <a:cubicBezTo>
                    <a:pt x="31" y="334"/>
                    <a:pt x="29" y="356"/>
                    <a:pt x="41" y="371"/>
                  </a:cubicBezTo>
                  <a:cubicBezTo>
                    <a:pt x="47" y="378"/>
                    <a:pt x="47" y="354"/>
                    <a:pt x="51" y="346"/>
                  </a:cubicBezTo>
                  <a:cubicBezTo>
                    <a:pt x="63" y="321"/>
                    <a:pt x="74" y="296"/>
                    <a:pt x="86" y="271"/>
                  </a:cubicBezTo>
                  <a:cubicBezTo>
                    <a:pt x="99" y="310"/>
                    <a:pt x="84" y="394"/>
                    <a:pt x="81" y="431"/>
                  </a:cubicBezTo>
                  <a:cubicBezTo>
                    <a:pt x="76" y="490"/>
                    <a:pt x="81" y="453"/>
                    <a:pt x="66" y="491"/>
                  </a:cubicBezTo>
                  <a:cubicBezTo>
                    <a:pt x="62" y="501"/>
                    <a:pt x="51" y="530"/>
                    <a:pt x="56" y="521"/>
                  </a:cubicBezTo>
                  <a:cubicBezTo>
                    <a:pt x="69" y="495"/>
                    <a:pt x="78" y="467"/>
                    <a:pt x="91" y="441"/>
                  </a:cubicBezTo>
                  <a:cubicBezTo>
                    <a:pt x="101" y="297"/>
                    <a:pt x="91" y="154"/>
                    <a:pt x="91" y="10"/>
                  </a:cubicBezTo>
                  <a:cubicBezTo>
                    <a:pt x="91" y="0"/>
                    <a:pt x="100" y="28"/>
                    <a:pt x="106" y="36"/>
                  </a:cubicBezTo>
                  <a:cubicBezTo>
                    <a:pt x="120" y="55"/>
                    <a:pt x="113" y="51"/>
                    <a:pt x="131" y="71"/>
                  </a:cubicBezTo>
                  <a:cubicBezTo>
                    <a:pt x="140" y="82"/>
                    <a:pt x="161" y="101"/>
                    <a:pt x="161" y="101"/>
                  </a:cubicBezTo>
                  <a:cubicBezTo>
                    <a:pt x="155" y="156"/>
                    <a:pt x="135" y="173"/>
                    <a:pt x="111" y="221"/>
                  </a:cubicBezTo>
                  <a:cubicBezTo>
                    <a:pt x="100" y="270"/>
                    <a:pt x="87" y="314"/>
                    <a:pt x="71" y="361"/>
                  </a:cubicBezTo>
                  <a:cubicBezTo>
                    <a:pt x="103" y="426"/>
                    <a:pt x="95" y="390"/>
                    <a:pt x="81" y="491"/>
                  </a:cubicBezTo>
                  <a:cubicBezTo>
                    <a:pt x="80" y="498"/>
                    <a:pt x="71" y="506"/>
                    <a:pt x="76" y="511"/>
                  </a:cubicBezTo>
                  <a:cubicBezTo>
                    <a:pt x="84" y="519"/>
                    <a:pt x="88" y="492"/>
                    <a:pt x="91" y="481"/>
                  </a:cubicBezTo>
                  <a:cubicBezTo>
                    <a:pt x="103" y="438"/>
                    <a:pt x="85" y="479"/>
                    <a:pt x="126" y="411"/>
                  </a:cubicBezTo>
                  <a:cubicBezTo>
                    <a:pt x="159" y="357"/>
                    <a:pt x="213" y="332"/>
                    <a:pt x="272" y="311"/>
                  </a:cubicBezTo>
                  <a:cubicBezTo>
                    <a:pt x="285" y="298"/>
                    <a:pt x="315" y="252"/>
                    <a:pt x="312" y="271"/>
                  </a:cubicBezTo>
                  <a:cubicBezTo>
                    <a:pt x="304" y="319"/>
                    <a:pt x="284" y="346"/>
                    <a:pt x="257" y="386"/>
                  </a:cubicBezTo>
                  <a:cubicBezTo>
                    <a:pt x="248" y="399"/>
                    <a:pt x="232" y="426"/>
                    <a:pt x="232" y="426"/>
                  </a:cubicBezTo>
                  <a:cubicBezTo>
                    <a:pt x="220" y="384"/>
                    <a:pt x="223" y="349"/>
                    <a:pt x="232" y="306"/>
                  </a:cubicBezTo>
                  <a:cubicBezTo>
                    <a:pt x="227" y="299"/>
                    <a:pt x="225" y="285"/>
                    <a:pt x="217" y="286"/>
                  </a:cubicBezTo>
                  <a:cubicBezTo>
                    <a:pt x="207" y="288"/>
                    <a:pt x="208" y="303"/>
                    <a:pt x="202" y="311"/>
                  </a:cubicBezTo>
                  <a:cubicBezTo>
                    <a:pt x="182" y="340"/>
                    <a:pt x="162" y="364"/>
                    <a:pt x="146" y="396"/>
                  </a:cubicBezTo>
                  <a:cubicBezTo>
                    <a:pt x="138" y="437"/>
                    <a:pt x="138" y="473"/>
                    <a:pt x="131" y="516"/>
                  </a:cubicBezTo>
                  <a:cubicBezTo>
                    <a:pt x="129" y="529"/>
                    <a:pt x="119" y="551"/>
                    <a:pt x="106" y="551"/>
                  </a:cubicBezTo>
                </a:path>
              </a:pathLst>
            </a:custGeom>
            <a:solidFill>
              <a:srgbClr val="009900"/>
            </a:solidFill>
            <a:ln w="952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8" name="Freeform 56"/>
            <p:cNvSpPr/>
            <p:nvPr/>
          </p:nvSpPr>
          <p:spPr bwMode="auto">
            <a:xfrm>
              <a:off x="4238" y="4855"/>
              <a:ext cx="149" cy="267"/>
            </a:xfrm>
            <a:custGeom>
              <a:avLst/>
              <a:gdLst>
                <a:gd name="T0" fmla="*/ 89 w 350"/>
                <a:gd name="T1" fmla="*/ 592 h 642"/>
                <a:gd name="T2" fmla="*/ 44 w 350"/>
                <a:gd name="T3" fmla="*/ 461 h 642"/>
                <a:gd name="T4" fmla="*/ 3 w 350"/>
                <a:gd name="T5" fmla="*/ 221 h 642"/>
                <a:gd name="T6" fmla="*/ 8 w 350"/>
                <a:gd name="T7" fmla="*/ 191 h 642"/>
                <a:gd name="T8" fmla="*/ 18 w 350"/>
                <a:gd name="T9" fmla="*/ 211 h 642"/>
                <a:gd name="T10" fmla="*/ 23 w 350"/>
                <a:gd name="T11" fmla="*/ 301 h 642"/>
                <a:gd name="T12" fmla="*/ 59 w 350"/>
                <a:gd name="T13" fmla="*/ 221 h 642"/>
                <a:gd name="T14" fmla="*/ 38 w 350"/>
                <a:gd name="T15" fmla="*/ 471 h 642"/>
                <a:gd name="T16" fmla="*/ 64 w 350"/>
                <a:gd name="T17" fmla="*/ 592 h 642"/>
                <a:gd name="T18" fmla="*/ 79 w 350"/>
                <a:gd name="T19" fmla="*/ 582 h 642"/>
                <a:gd name="T20" fmla="*/ 84 w 350"/>
                <a:gd name="T21" fmla="*/ 567 h 642"/>
                <a:gd name="T22" fmla="*/ 94 w 350"/>
                <a:gd name="T23" fmla="*/ 556 h 642"/>
                <a:gd name="T24" fmla="*/ 84 w 350"/>
                <a:gd name="T25" fmla="*/ 572 h 642"/>
                <a:gd name="T26" fmla="*/ 149 w 350"/>
                <a:gd name="T27" fmla="*/ 226 h 642"/>
                <a:gd name="T28" fmla="*/ 209 w 350"/>
                <a:gd name="T29" fmla="*/ 71 h 642"/>
                <a:gd name="T30" fmla="*/ 214 w 350"/>
                <a:gd name="T31" fmla="*/ 41 h 642"/>
                <a:gd name="T32" fmla="*/ 239 w 350"/>
                <a:gd name="T33" fmla="*/ 1 h 642"/>
                <a:gd name="T34" fmla="*/ 214 w 350"/>
                <a:gd name="T35" fmla="*/ 156 h 642"/>
                <a:gd name="T36" fmla="*/ 164 w 350"/>
                <a:gd name="T37" fmla="*/ 296 h 642"/>
                <a:gd name="T38" fmla="*/ 144 w 350"/>
                <a:gd name="T39" fmla="*/ 361 h 642"/>
                <a:gd name="T40" fmla="*/ 79 w 350"/>
                <a:gd name="T41" fmla="*/ 471 h 642"/>
                <a:gd name="T42" fmla="*/ 124 w 350"/>
                <a:gd name="T43" fmla="*/ 471 h 642"/>
                <a:gd name="T44" fmla="*/ 139 w 350"/>
                <a:gd name="T45" fmla="*/ 642 h 642"/>
                <a:gd name="T46" fmla="*/ 169 w 350"/>
                <a:gd name="T47" fmla="*/ 526 h 642"/>
                <a:gd name="T48" fmla="*/ 199 w 350"/>
                <a:gd name="T49" fmla="*/ 496 h 642"/>
                <a:gd name="T50" fmla="*/ 214 w 350"/>
                <a:gd name="T51" fmla="*/ 481 h 642"/>
                <a:gd name="T52" fmla="*/ 209 w 350"/>
                <a:gd name="T53" fmla="*/ 541 h 642"/>
                <a:gd name="T54" fmla="*/ 159 w 350"/>
                <a:gd name="T55" fmla="*/ 602 h 642"/>
                <a:gd name="T56" fmla="*/ 169 w 350"/>
                <a:gd name="T57" fmla="*/ 617 h 642"/>
                <a:gd name="T58" fmla="*/ 194 w 350"/>
                <a:gd name="T59" fmla="*/ 587 h 642"/>
                <a:gd name="T60" fmla="*/ 229 w 350"/>
                <a:gd name="T61" fmla="*/ 541 h 642"/>
                <a:gd name="T62" fmla="*/ 324 w 350"/>
                <a:gd name="T63" fmla="*/ 141 h 642"/>
                <a:gd name="T64" fmla="*/ 344 w 350"/>
                <a:gd name="T65" fmla="*/ 11 h 642"/>
                <a:gd name="T66" fmla="*/ 324 w 350"/>
                <a:gd name="T67" fmla="*/ 341 h 642"/>
                <a:gd name="T68" fmla="*/ 269 w 350"/>
                <a:gd name="T69" fmla="*/ 446 h 642"/>
                <a:gd name="T70" fmla="*/ 229 w 350"/>
                <a:gd name="T71" fmla="*/ 501 h 642"/>
                <a:gd name="T72" fmla="*/ 234 w 350"/>
                <a:gd name="T73" fmla="*/ 592 h 642"/>
                <a:gd name="T74" fmla="*/ 189 w 350"/>
                <a:gd name="T75" fmla="*/ 617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0" h="642">
                  <a:moveTo>
                    <a:pt x="89" y="592"/>
                  </a:moveTo>
                  <a:cubicBezTo>
                    <a:pt x="75" y="550"/>
                    <a:pt x="64" y="501"/>
                    <a:pt x="44" y="461"/>
                  </a:cubicBezTo>
                  <a:cubicBezTo>
                    <a:pt x="29" y="382"/>
                    <a:pt x="23" y="299"/>
                    <a:pt x="3" y="221"/>
                  </a:cubicBezTo>
                  <a:cubicBezTo>
                    <a:pt x="5" y="211"/>
                    <a:pt x="0" y="197"/>
                    <a:pt x="8" y="191"/>
                  </a:cubicBezTo>
                  <a:cubicBezTo>
                    <a:pt x="14" y="187"/>
                    <a:pt x="17" y="204"/>
                    <a:pt x="18" y="211"/>
                  </a:cubicBezTo>
                  <a:cubicBezTo>
                    <a:pt x="22" y="241"/>
                    <a:pt x="21" y="271"/>
                    <a:pt x="23" y="301"/>
                  </a:cubicBezTo>
                  <a:cubicBezTo>
                    <a:pt x="36" y="275"/>
                    <a:pt x="46" y="247"/>
                    <a:pt x="59" y="221"/>
                  </a:cubicBezTo>
                  <a:cubicBezTo>
                    <a:pt x="56" y="303"/>
                    <a:pt x="57" y="390"/>
                    <a:pt x="38" y="471"/>
                  </a:cubicBezTo>
                  <a:cubicBezTo>
                    <a:pt x="46" y="536"/>
                    <a:pt x="48" y="544"/>
                    <a:pt x="64" y="592"/>
                  </a:cubicBezTo>
                  <a:cubicBezTo>
                    <a:pt x="69" y="589"/>
                    <a:pt x="75" y="587"/>
                    <a:pt x="79" y="582"/>
                  </a:cubicBezTo>
                  <a:cubicBezTo>
                    <a:pt x="82" y="578"/>
                    <a:pt x="81" y="572"/>
                    <a:pt x="84" y="567"/>
                  </a:cubicBezTo>
                  <a:cubicBezTo>
                    <a:pt x="86" y="563"/>
                    <a:pt x="94" y="551"/>
                    <a:pt x="94" y="556"/>
                  </a:cubicBezTo>
                  <a:cubicBezTo>
                    <a:pt x="94" y="562"/>
                    <a:pt x="87" y="567"/>
                    <a:pt x="84" y="572"/>
                  </a:cubicBezTo>
                  <a:cubicBezTo>
                    <a:pt x="38" y="380"/>
                    <a:pt x="86" y="351"/>
                    <a:pt x="149" y="226"/>
                  </a:cubicBezTo>
                  <a:cubicBezTo>
                    <a:pt x="158" y="171"/>
                    <a:pt x="195" y="126"/>
                    <a:pt x="209" y="71"/>
                  </a:cubicBezTo>
                  <a:cubicBezTo>
                    <a:pt x="211" y="61"/>
                    <a:pt x="210" y="50"/>
                    <a:pt x="214" y="41"/>
                  </a:cubicBezTo>
                  <a:cubicBezTo>
                    <a:pt x="220" y="27"/>
                    <a:pt x="239" y="1"/>
                    <a:pt x="239" y="1"/>
                  </a:cubicBezTo>
                  <a:cubicBezTo>
                    <a:pt x="256" y="53"/>
                    <a:pt x="230" y="105"/>
                    <a:pt x="214" y="156"/>
                  </a:cubicBezTo>
                  <a:cubicBezTo>
                    <a:pt x="200" y="203"/>
                    <a:pt x="176" y="249"/>
                    <a:pt x="164" y="296"/>
                  </a:cubicBezTo>
                  <a:cubicBezTo>
                    <a:pt x="160" y="313"/>
                    <a:pt x="157" y="348"/>
                    <a:pt x="144" y="361"/>
                  </a:cubicBezTo>
                  <a:cubicBezTo>
                    <a:pt x="112" y="393"/>
                    <a:pt x="93" y="428"/>
                    <a:pt x="79" y="471"/>
                  </a:cubicBezTo>
                  <a:cubicBezTo>
                    <a:pt x="88" y="563"/>
                    <a:pt x="80" y="501"/>
                    <a:pt x="124" y="471"/>
                  </a:cubicBezTo>
                  <a:cubicBezTo>
                    <a:pt x="138" y="527"/>
                    <a:pt x="136" y="584"/>
                    <a:pt x="139" y="642"/>
                  </a:cubicBezTo>
                  <a:cubicBezTo>
                    <a:pt x="143" y="607"/>
                    <a:pt x="144" y="555"/>
                    <a:pt x="169" y="526"/>
                  </a:cubicBezTo>
                  <a:cubicBezTo>
                    <a:pt x="178" y="515"/>
                    <a:pt x="189" y="506"/>
                    <a:pt x="199" y="496"/>
                  </a:cubicBezTo>
                  <a:cubicBezTo>
                    <a:pt x="204" y="491"/>
                    <a:pt x="214" y="481"/>
                    <a:pt x="214" y="481"/>
                  </a:cubicBezTo>
                  <a:cubicBezTo>
                    <a:pt x="212" y="501"/>
                    <a:pt x="214" y="522"/>
                    <a:pt x="209" y="541"/>
                  </a:cubicBezTo>
                  <a:cubicBezTo>
                    <a:pt x="206" y="552"/>
                    <a:pt x="168" y="589"/>
                    <a:pt x="159" y="602"/>
                  </a:cubicBezTo>
                  <a:cubicBezTo>
                    <a:pt x="162" y="607"/>
                    <a:pt x="163" y="619"/>
                    <a:pt x="169" y="617"/>
                  </a:cubicBezTo>
                  <a:cubicBezTo>
                    <a:pt x="181" y="612"/>
                    <a:pt x="186" y="597"/>
                    <a:pt x="194" y="587"/>
                  </a:cubicBezTo>
                  <a:cubicBezTo>
                    <a:pt x="206" y="572"/>
                    <a:pt x="229" y="541"/>
                    <a:pt x="229" y="541"/>
                  </a:cubicBezTo>
                  <a:cubicBezTo>
                    <a:pt x="276" y="410"/>
                    <a:pt x="303" y="278"/>
                    <a:pt x="324" y="141"/>
                  </a:cubicBezTo>
                  <a:cubicBezTo>
                    <a:pt x="345" y="0"/>
                    <a:pt x="320" y="82"/>
                    <a:pt x="344" y="11"/>
                  </a:cubicBezTo>
                  <a:cubicBezTo>
                    <a:pt x="341" y="115"/>
                    <a:pt x="350" y="237"/>
                    <a:pt x="324" y="341"/>
                  </a:cubicBezTo>
                  <a:cubicBezTo>
                    <a:pt x="315" y="377"/>
                    <a:pt x="288" y="415"/>
                    <a:pt x="269" y="446"/>
                  </a:cubicBezTo>
                  <a:cubicBezTo>
                    <a:pt x="257" y="465"/>
                    <a:pt x="229" y="501"/>
                    <a:pt x="229" y="501"/>
                  </a:cubicBezTo>
                  <a:cubicBezTo>
                    <a:pt x="220" y="548"/>
                    <a:pt x="214" y="552"/>
                    <a:pt x="234" y="592"/>
                  </a:cubicBezTo>
                  <a:cubicBezTo>
                    <a:pt x="227" y="622"/>
                    <a:pt x="219" y="617"/>
                    <a:pt x="189" y="617"/>
                  </a:cubicBezTo>
                </a:path>
              </a:pathLst>
            </a:custGeom>
            <a:solidFill>
              <a:srgbClr val="009900"/>
            </a:solidFill>
            <a:ln w="952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29" name="Oval 57"/>
            <p:cNvSpPr>
              <a:spLocks noChangeArrowheads="1"/>
            </p:cNvSpPr>
            <p:nvPr/>
          </p:nvSpPr>
          <p:spPr bwMode="auto">
            <a:xfrm>
              <a:off x="3876" y="4659"/>
              <a:ext cx="210" cy="242"/>
            </a:xfrm>
            <a:prstGeom prst="ellipse">
              <a:avLst/>
            </a:prstGeom>
            <a:solidFill>
              <a:srgbClr val="99CC00"/>
            </a:solidFill>
            <a:ln w="9525" algn="ctr">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30" name="Line 58"/>
            <p:cNvSpPr>
              <a:spLocks noChangeShapeType="1"/>
            </p:cNvSpPr>
            <p:nvPr/>
          </p:nvSpPr>
          <p:spPr bwMode="auto">
            <a:xfrm>
              <a:off x="3983" y="4901"/>
              <a:ext cx="0" cy="110"/>
            </a:xfrm>
            <a:prstGeom prst="line">
              <a:avLst/>
            </a:prstGeom>
            <a:noFill/>
            <a:ln w="3810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31" name="Freeform 59"/>
            <p:cNvSpPr/>
            <p:nvPr/>
          </p:nvSpPr>
          <p:spPr bwMode="auto">
            <a:xfrm>
              <a:off x="3524" y="4870"/>
              <a:ext cx="668" cy="175"/>
            </a:xfrm>
            <a:custGeom>
              <a:avLst/>
              <a:gdLst>
                <a:gd name="T0" fmla="*/ 41 w 1008"/>
                <a:gd name="T1" fmla="*/ 206 h 303"/>
                <a:gd name="T2" fmla="*/ 48 w 1008"/>
                <a:gd name="T3" fmla="*/ 103 h 303"/>
                <a:gd name="T4" fmla="*/ 103 w 1008"/>
                <a:gd name="T5" fmla="*/ 110 h 303"/>
                <a:gd name="T6" fmla="*/ 157 w 1008"/>
                <a:gd name="T7" fmla="*/ 69 h 303"/>
                <a:gd name="T8" fmla="*/ 192 w 1008"/>
                <a:gd name="T9" fmla="*/ 83 h 303"/>
                <a:gd name="T10" fmla="*/ 260 w 1008"/>
                <a:gd name="T11" fmla="*/ 83 h 303"/>
                <a:gd name="T12" fmla="*/ 274 w 1008"/>
                <a:gd name="T13" fmla="*/ 103 h 303"/>
                <a:gd name="T14" fmla="*/ 288 w 1008"/>
                <a:gd name="T15" fmla="*/ 83 h 303"/>
                <a:gd name="T16" fmla="*/ 329 w 1008"/>
                <a:gd name="T17" fmla="*/ 62 h 303"/>
                <a:gd name="T18" fmla="*/ 356 w 1008"/>
                <a:gd name="T19" fmla="*/ 0 h 303"/>
                <a:gd name="T20" fmla="*/ 432 w 1008"/>
                <a:gd name="T21" fmla="*/ 42 h 303"/>
                <a:gd name="T22" fmla="*/ 493 w 1008"/>
                <a:gd name="T23" fmla="*/ 103 h 303"/>
                <a:gd name="T24" fmla="*/ 569 w 1008"/>
                <a:gd name="T25" fmla="*/ 138 h 303"/>
                <a:gd name="T26" fmla="*/ 658 w 1008"/>
                <a:gd name="T27" fmla="*/ 124 h 303"/>
                <a:gd name="T28" fmla="*/ 699 w 1008"/>
                <a:gd name="T29" fmla="*/ 131 h 303"/>
                <a:gd name="T30" fmla="*/ 720 w 1008"/>
                <a:gd name="T31" fmla="*/ 144 h 303"/>
                <a:gd name="T32" fmla="*/ 802 w 1008"/>
                <a:gd name="T33" fmla="*/ 110 h 303"/>
                <a:gd name="T34" fmla="*/ 816 w 1008"/>
                <a:gd name="T35" fmla="*/ 103 h 303"/>
                <a:gd name="T36" fmla="*/ 843 w 1008"/>
                <a:gd name="T37" fmla="*/ 96 h 303"/>
                <a:gd name="T38" fmla="*/ 871 w 1008"/>
                <a:gd name="T39" fmla="*/ 110 h 303"/>
                <a:gd name="T40" fmla="*/ 905 w 1008"/>
                <a:gd name="T41" fmla="*/ 144 h 303"/>
                <a:gd name="T42" fmla="*/ 932 w 1008"/>
                <a:gd name="T43" fmla="*/ 165 h 303"/>
                <a:gd name="T44" fmla="*/ 980 w 1008"/>
                <a:gd name="T45" fmla="*/ 186 h 303"/>
                <a:gd name="T46" fmla="*/ 1008 w 1008"/>
                <a:gd name="T47" fmla="*/ 275 h 303"/>
                <a:gd name="T48" fmla="*/ 925 w 1008"/>
                <a:gd name="T49" fmla="*/ 268 h 303"/>
                <a:gd name="T50" fmla="*/ 809 w 1008"/>
                <a:gd name="T51" fmla="*/ 261 h 303"/>
                <a:gd name="T52" fmla="*/ 720 w 1008"/>
                <a:gd name="T53" fmla="*/ 227 h 303"/>
                <a:gd name="T54" fmla="*/ 692 w 1008"/>
                <a:gd name="T55" fmla="*/ 234 h 303"/>
                <a:gd name="T56" fmla="*/ 672 w 1008"/>
                <a:gd name="T57" fmla="*/ 240 h 303"/>
                <a:gd name="T58" fmla="*/ 658 w 1008"/>
                <a:gd name="T59" fmla="*/ 213 h 303"/>
                <a:gd name="T60" fmla="*/ 603 w 1008"/>
                <a:gd name="T61" fmla="*/ 199 h 303"/>
                <a:gd name="T62" fmla="*/ 473 w 1008"/>
                <a:gd name="T63" fmla="*/ 220 h 303"/>
                <a:gd name="T64" fmla="*/ 370 w 1008"/>
                <a:gd name="T65" fmla="*/ 220 h 303"/>
                <a:gd name="T66" fmla="*/ 329 w 1008"/>
                <a:gd name="T67" fmla="*/ 247 h 303"/>
                <a:gd name="T68" fmla="*/ 226 w 1008"/>
                <a:gd name="T69" fmla="*/ 227 h 303"/>
                <a:gd name="T70" fmla="*/ 199 w 1008"/>
                <a:gd name="T71" fmla="*/ 199 h 303"/>
                <a:gd name="T72" fmla="*/ 171 w 1008"/>
                <a:gd name="T73" fmla="*/ 186 h 303"/>
                <a:gd name="T74" fmla="*/ 96 w 1008"/>
                <a:gd name="T75" fmla="*/ 192 h 303"/>
                <a:gd name="T76" fmla="*/ 89 w 1008"/>
                <a:gd name="T77" fmla="*/ 213 h 303"/>
                <a:gd name="T78" fmla="*/ 48 w 1008"/>
                <a:gd name="T79" fmla="*/ 240 h 303"/>
                <a:gd name="T80" fmla="*/ 41 w 1008"/>
                <a:gd name="T81" fmla="*/ 206 h 303"/>
                <a:gd name="T82" fmla="*/ 20 w 1008"/>
                <a:gd name="T83" fmla="*/ 192 h 303"/>
                <a:gd name="T84" fmla="*/ 0 w 1008"/>
                <a:gd name="T85" fmla="*/ 151 h 303"/>
                <a:gd name="T86" fmla="*/ 13 w 1008"/>
                <a:gd name="T87" fmla="*/ 131 h 303"/>
                <a:gd name="T88" fmla="*/ 34 w 1008"/>
                <a:gd name="T89" fmla="*/ 12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8" h="303">
                  <a:moveTo>
                    <a:pt x="41" y="206"/>
                  </a:moveTo>
                  <a:cubicBezTo>
                    <a:pt x="40" y="199"/>
                    <a:pt x="22" y="116"/>
                    <a:pt x="48" y="103"/>
                  </a:cubicBezTo>
                  <a:cubicBezTo>
                    <a:pt x="65" y="95"/>
                    <a:pt x="85" y="108"/>
                    <a:pt x="103" y="110"/>
                  </a:cubicBezTo>
                  <a:cubicBezTo>
                    <a:pt x="125" y="95"/>
                    <a:pt x="132" y="78"/>
                    <a:pt x="157" y="69"/>
                  </a:cubicBezTo>
                  <a:cubicBezTo>
                    <a:pt x="169" y="74"/>
                    <a:pt x="179" y="82"/>
                    <a:pt x="192" y="83"/>
                  </a:cubicBezTo>
                  <a:cubicBezTo>
                    <a:pt x="295" y="92"/>
                    <a:pt x="204" y="63"/>
                    <a:pt x="260" y="83"/>
                  </a:cubicBezTo>
                  <a:cubicBezTo>
                    <a:pt x="265" y="90"/>
                    <a:pt x="266" y="103"/>
                    <a:pt x="274" y="103"/>
                  </a:cubicBezTo>
                  <a:cubicBezTo>
                    <a:pt x="282" y="103"/>
                    <a:pt x="282" y="89"/>
                    <a:pt x="288" y="83"/>
                  </a:cubicBezTo>
                  <a:cubicBezTo>
                    <a:pt x="302" y="69"/>
                    <a:pt x="311" y="68"/>
                    <a:pt x="329" y="62"/>
                  </a:cubicBezTo>
                  <a:cubicBezTo>
                    <a:pt x="344" y="41"/>
                    <a:pt x="348" y="24"/>
                    <a:pt x="356" y="0"/>
                  </a:cubicBezTo>
                  <a:cubicBezTo>
                    <a:pt x="385" y="14"/>
                    <a:pt x="406" y="22"/>
                    <a:pt x="432" y="42"/>
                  </a:cubicBezTo>
                  <a:cubicBezTo>
                    <a:pt x="464" y="106"/>
                    <a:pt x="439" y="92"/>
                    <a:pt x="493" y="103"/>
                  </a:cubicBezTo>
                  <a:cubicBezTo>
                    <a:pt x="535" y="77"/>
                    <a:pt x="545" y="106"/>
                    <a:pt x="569" y="138"/>
                  </a:cubicBezTo>
                  <a:cubicBezTo>
                    <a:pt x="598" y="118"/>
                    <a:pt x="623" y="131"/>
                    <a:pt x="658" y="124"/>
                  </a:cubicBezTo>
                  <a:cubicBezTo>
                    <a:pt x="672" y="126"/>
                    <a:pt x="686" y="127"/>
                    <a:pt x="699" y="131"/>
                  </a:cubicBezTo>
                  <a:cubicBezTo>
                    <a:pt x="707" y="134"/>
                    <a:pt x="712" y="144"/>
                    <a:pt x="720" y="144"/>
                  </a:cubicBezTo>
                  <a:cubicBezTo>
                    <a:pt x="750" y="144"/>
                    <a:pt x="775" y="122"/>
                    <a:pt x="802" y="110"/>
                  </a:cubicBezTo>
                  <a:cubicBezTo>
                    <a:pt x="819" y="46"/>
                    <a:pt x="800" y="97"/>
                    <a:pt x="816" y="103"/>
                  </a:cubicBezTo>
                  <a:cubicBezTo>
                    <a:pt x="825" y="106"/>
                    <a:pt x="834" y="98"/>
                    <a:pt x="843" y="96"/>
                  </a:cubicBezTo>
                  <a:cubicBezTo>
                    <a:pt x="852" y="101"/>
                    <a:pt x="864" y="102"/>
                    <a:pt x="871" y="110"/>
                  </a:cubicBezTo>
                  <a:cubicBezTo>
                    <a:pt x="906" y="153"/>
                    <a:pt x="841" y="130"/>
                    <a:pt x="905" y="144"/>
                  </a:cubicBezTo>
                  <a:cubicBezTo>
                    <a:pt x="914" y="151"/>
                    <a:pt x="921" y="162"/>
                    <a:pt x="932" y="165"/>
                  </a:cubicBezTo>
                  <a:cubicBezTo>
                    <a:pt x="987" y="177"/>
                    <a:pt x="953" y="129"/>
                    <a:pt x="980" y="186"/>
                  </a:cubicBezTo>
                  <a:cubicBezTo>
                    <a:pt x="969" y="230"/>
                    <a:pt x="976" y="243"/>
                    <a:pt x="1008" y="275"/>
                  </a:cubicBezTo>
                  <a:cubicBezTo>
                    <a:pt x="962" y="303"/>
                    <a:pt x="959" y="273"/>
                    <a:pt x="925" y="268"/>
                  </a:cubicBezTo>
                  <a:cubicBezTo>
                    <a:pt x="887" y="262"/>
                    <a:pt x="848" y="263"/>
                    <a:pt x="809" y="261"/>
                  </a:cubicBezTo>
                  <a:cubicBezTo>
                    <a:pt x="774" y="252"/>
                    <a:pt x="733" y="265"/>
                    <a:pt x="720" y="227"/>
                  </a:cubicBezTo>
                  <a:cubicBezTo>
                    <a:pt x="711" y="229"/>
                    <a:pt x="701" y="231"/>
                    <a:pt x="692" y="234"/>
                  </a:cubicBezTo>
                  <a:cubicBezTo>
                    <a:pt x="685" y="236"/>
                    <a:pt x="678" y="244"/>
                    <a:pt x="672" y="240"/>
                  </a:cubicBezTo>
                  <a:cubicBezTo>
                    <a:pt x="663" y="235"/>
                    <a:pt x="666" y="219"/>
                    <a:pt x="658" y="213"/>
                  </a:cubicBezTo>
                  <a:cubicBezTo>
                    <a:pt x="643" y="202"/>
                    <a:pt x="621" y="205"/>
                    <a:pt x="603" y="199"/>
                  </a:cubicBezTo>
                  <a:cubicBezTo>
                    <a:pt x="557" y="204"/>
                    <a:pt x="517" y="209"/>
                    <a:pt x="473" y="220"/>
                  </a:cubicBezTo>
                  <a:cubicBezTo>
                    <a:pt x="432" y="212"/>
                    <a:pt x="419" y="205"/>
                    <a:pt x="370" y="220"/>
                  </a:cubicBezTo>
                  <a:cubicBezTo>
                    <a:pt x="354" y="225"/>
                    <a:pt x="344" y="242"/>
                    <a:pt x="329" y="247"/>
                  </a:cubicBezTo>
                  <a:cubicBezTo>
                    <a:pt x="293" y="201"/>
                    <a:pt x="281" y="209"/>
                    <a:pt x="226" y="227"/>
                  </a:cubicBezTo>
                  <a:cubicBezTo>
                    <a:pt x="168" y="208"/>
                    <a:pt x="237" y="237"/>
                    <a:pt x="199" y="199"/>
                  </a:cubicBezTo>
                  <a:cubicBezTo>
                    <a:pt x="192" y="192"/>
                    <a:pt x="180" y="190"/>
                    <a:pt x="171" y="186"/>
                  </a:cubicBezTo>
                  <a:cubicBezTo>
                    <a:pt x="146" y="188"/>
                    <a:pt x="120" y="184"/>
                    <a:pt x="96" y="192"/>
                  </a:cubicBezTo>
                  <a:cubicBezTo>
                    <a:pt x="89" y="194"/>
                    <a:pt x="93" y="207"/>
                    <a:pt x="89" y="213"/>
                  </a:cubicBezTo>
                  <a:cubicBezTo>
                    <a:pt x="74" y="236"/>
                    <a:pt x="70" y="233"/>
                    <a:pt x="48" y="240"/>
                  </a:cubicBezTo>
                  <a:cubicBezTo>
                    <a:pt x="46" y="229"/>
                    <a:pt x="47" y="216"/>
                    <a:pt x="41" y="206"/>
                  </a:cubicBezTo>
                  <a:cubicBezTo>
                    <a:pt x="37" y="199"/>
                    <a:pt x="26" y="198"/>
                    <a:pt x="20" y="192"/>
                  </a:cubicBezTo>
                  <a:cubicBezTo>
                    <a:pt x="8" y="180"/>
                    <a:pt x="5" y="167"/>
                    <a:pt x="0" y="151"/>
                  </a:cubicBezTo>
                  <a:cubicBezTo>
                    <a:pt x="4" y="144"/>
                    <a:pt x="7" y="136"/>
                    <a:pt x="13" y="131"/>
                  </a:cubicBezTo>
                  <a:cubicBezTo>
                    <a:pt x="19" y="126"/>
                    <a:pt x="34" y="124"/>
                    <a:pt x="34" y="124"/>
                  </a:cubicBezTo>
                </a:path>
              </a:pathLst>
            </a:custGeom>
            <a:solidFill>
              <a:srgbClr val="99CC00"/>
            </a:solidFill>
            <a:ln w="952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3132" name="Freeform 60"/>
            <p:cNvSpPr/>
            <p:nvPr/>
          </p:nvSpPr>
          <p:spPr bwMode="auto">
            <a:xfrm>
              <a:off x="4135" y="5033"/>
              <a:ext cx="836" cy="268"/>
            </a:xfrm>
            <a:custGeom>
              <a:avLst/>
              <a:gdLst>
                <a:gd name="T0" fmla="*/ 36 w 836"/>
                <a:gd name="T1" fmla="*/ 0 h 268"/>
                <a:gd name="T2" fmla="*/ 832 w 836"/>
                <a:gd name="T3" fmla="*/ 17 h 268"/>
                <a:gd name="T4" fmla="*/ 836 w 836"/>
                <a:gd name="T5" fmla="*/ 268 h 268"/>
                <a:gd name="T6" fmla="*/ 784 w 836"/>
                <a:gd name="T7" fmla="*/ 235 h 268"/>
                <a:gd name="T8" fmla="*/ 641 w 836"/>
                <a:gd name="T9" fmla="*/ 202 h 268"/>
                <a:gd name="T10" fmla="*/ 473 w 836"/>
                <a:gd name="T11" fmla="*/ 166 h 268"/>
                <a:gd name="T12" fmla="*/ 388 w 836"/>
                <a:gd name="T13" fmla="*/ 153 h 268"/>
                <a:gd name="T14" fmla="*/ 256 w 836"/>
                <a:gd name="T15" fmla="*/ 97 h 268"/>
                <a:gd name="T16" fmla="*/ 73 w 836"/>
                <a:gd name="T17" fmla="*/ 25 h 268"/>
                <a:gd name="T18" fmla="*/ 0 w 836"/>
                <a:gd name="T19" fmla="*/ 2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268">
                  <a:moveTo>
                    <a:pt x="36" y="0"/>
                  </a:moveTo>
                  <a:lnTo>
                    <a:pt x="832" y="17"/>
                  </a:lnTo>
                  <a:lnTo>
                    <a:pt x="836" y="268"/>
                  </a:lnTo>
                  <a:lnTo>
                    <a:pt x="784" y="235"/>
                  </a:lnTo>
                  <a:lnTo>
                    <a:pt x="641" y="202"/>
                  </a:lnTo>
                  <a:lnTo>
                    <a:pt x="473" y="166"/>
                  </a:lnTo>
                  <a:lnTo>
                    <a:pt x="388" y="153"/>
                  </a:lnTo>
                  <a:lnTo>
                    <a:pt x="256" y="97"/>
                  </a:lnTo>
                  <a:lnTo>
                    <a:pt x="73" y="25"/>
                  </a:lnTo>
                  <a:lnTo>
                    <a:pt x="0" y="2"/>
                  </a:lnTo>
                </a:path>
              </a:pathLst>
            </a:custGeom>
            <a:gradFill rotWithShape="1">
              <a:gsLst>
                <a:gs pos="0">
                  <a:srgbClr val="6BE5EB"/>
                </a:gs>
                <a:gs pos="100000">
                  <a:srgbClr val="6BE5EB">
                    <a:gamma/>
                    <a:shade val="46275"/>
                    <a:invGamma/>
                  </a:srgbClr>
                </a:gs>
              </a:gsLst>
              <a:lin ang="5400000" scaled="1"/>
            </a:gra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33" name="Freeform 61"/>
            <p:cNvSpPr/>
            <p:nvPr/>
          </p:nvSpPr>
          <p:spPr bwMode="auto">
            <a:xfrm>
              <a:off x="1141" y="4791"/>
              <a:ext cx="3817" cy="497"/>
            </a:xfrm>
            <a:custGeom>
              <a:avLst/>
              <a:gdLst>
                <a:gd name="T0" fmla="*/ 0 w 3817"/>
                <a:gd name="T1" fmla="*/ 0 h 497"/>
                <a:gd name="T2" fmla="*/ 360 w 3817"/>
                <a:gd name="T3" fmla="*/ 44 h 497"/>
                <a:gd name="T4" fmla="*/ 842 w 3817"/>
                <a:gd name="T5" fmla="*/ 176 h 497"/>
                <a:gd name="T6" fmla="*/ 1713 w 3817"/>
                <a:gd name="T7" fmla="*/ 242 h 497"/>
                <a:gd name="T8" fmla="*/ 2615 w 3817"/>
                <a:gd name="T9" fmla="*/ 242 h 497"/>
                <a:gd name="T10" fmla="*/ 3006 w 3817"/>
                <a:gd name="T11" fmla="*/ 264 h 497"/>
                <a:gd name="T12" fmla="*/ 3246 w 3817"/>
                <a:gd name="T13" fmla="*/ 352 h 497"/>
                <a:gd name="T14" fmla="*/ 3456 w 3817"/>
                <a:gd name="T15" fmla="*/ 418 h 497"/>
                <a:gd name="T16" fmla="*/ 3606 w 3817"/>
                <a:gd name="T17" fmla="*/ 444 h 497"/>
                <a:gd name="T18" fmla="*/ 3817 w 3817"/>
                <a:gd name="T19" fmla="*/ 497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17" h="497">
                  <a:moveTo>
                    <a:pt x="0" y="0"/>
                  </a:moveTo>
                  <a:cubicBezTo>
                    <a:pt x="110" y="7"/>
                    <a:pt x="220" y="15"/>
                    <a:pt x="360" y="44"/>
                  </a:cubicBezTo>
                  <a:cubicBezTo>
                    <a:pt x="501" y="74"/>
                    <a:pt x="616" y="143"/>
                    <a:pt x="842" y="176"/>
                  </a:cubicBezTo>
                  <a:cubicBezTo>
                    <a:pt x="1067" y="209"/>
                    <a:pt x="1417" y="231"/>
                    <a:pt x="1713" y="242"/>
                  </a:cubicBezTo>
                  <a:cubicBezTo>
                    <a:pt x="2009" y="253"/>
                    <a:pt x="2399" y="239"/>
                    <a:pt x="2615" y="242"/>
                  </a:cubicBezTo>
                  <a:cubicBezTo>
                    <a:pt x="2830" y="246"/>
                    <a:pt x="2900" y="246"/>
                    <a:pt x="3006" y="264"/>
                  </a:cubicBezTo>
                  <a:cubicBezTo>
                    <a:pt x="3111" y="282"/>
                    <a:pt x="3171" y="327"/>
                    <a:pt x="3246" y="352"/>
                  </a:cubicBezTo>
                  <a:cubicBezTo>
                    <a:pt x="3321" y="378"/>
                    <a:pt x="3397" y="403"/>
                    <a:pt x="3456" y="418"/>
                  </a:cubicBezTo>
                  <a:cubicBezTo>
                    <a:pt x="3516" y="433"/>
                    <a:pt x="3546" y="431"/>
                    <a:pt x="3606" y="444"/>
                  </a:cubicBezTo>
                  <a:cubicBezTo>
                    <a:pt x="3666" y="457"/>
                    <a:pt x="3773" y="486"/>
                    <a:pt x="3817" y="497"/>
                  </a:cubicBezTo>
                </a:path>
              </a:pathLst>
            </a:custGeom>
            <a:noFill/>
            <a:ln w="76200" cmpd="sng">
              <a:solidFill>
                <a:schemeClr val="bg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34" name="Line 62"/>
            <p:cNvSpPr>
              <a:spLocks noChangeShapeType="1"/>
            </p:cNvSpPr>
            <p:nvPr/>
          </p:nvSpPr>
          <p:spPr bwMode="auto">
            <a:xfrm>
              <a:off x="2563" y="4377"/>
              <a:ext cx="0" cy="181"/>
            </a:xfrm>
            <a:prstGeom prst="line">
              <a:avLst/>
            </a:prstGeom>
            <a:noFill/>
            <a:ln w="28575">
              <a:solidFill>
                <a:schemeClr val="bg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35" name="Text Box 63"/>
            <p:cNvSpPr txBox="1">
              <a:spLocks noChangeArrowheads="1"/>
            </p:cNvSpPr>
            <p:nvPr/>
          </p:nvSpPr>
          <p:spPr bwMode="auto">
            <a:xfrm>
              <a:off x="2278" y="4196"/>
              <a:ext cx="592" cy="229"/>
            </a:xfrm>
            <a:prstGeom prst="rect">
              <a:avLst/>
            </a:prstGeom>
            <a:noFill/>
            <a:ln w="9525">
              <a:solidFill>
                <a:schemeClr val="bg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0"/>
                <a:t>乔灌过滤带</a:t>
              </a:r>
              <a:endParaRPr lang="zh-CN" altLang="en-US" sz="1200" b="0"/>
            </a:p>
          </p:txBody>
        </p:sp>
        <p:sp>
          <p:nvSpPr>
            <p:cNvPr id="643136" name="Line 64"/>
            <p:cNvSpPr>
              <a:spLocks noChangeShapeType="1"/>
            </p:cNvSpPr>
            <p:nvPr/>
          </p:nvSpPr>
          <p:spPr bwMode="auto">
            <a:xfrm>
              <a:off x="3969" y="4423"/>
              <a:ext cx="0" cy="181"/>
            </a:xfrm>
            <a:prstGeom prst="line">
              <a:avLst/>
            </a:prstGeom>
            <a:noFill/>
            <a:ln w="28575">
              <a:solidFill>
                <a:schemeClr val="bg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37" name="Text Box 65"/>
            <p:cNvSpPr txBox="1">
              <a:spLocks noChangeArrowheads="1"/>
            </p:cNvSpPr>
            <p:nvPr/>
          </p:nvSpPr>
          <p:spPr bwMode="auto">
            <a:xfrm>
              <a:off x="3684" y="4242"/>
              <a:ext cx="592" cy="229"/>
            </a:xfrm>
            <a:prstGeom prst="rect">
              <a:avLst/>
            </a:prstGeom>
            <a:noFill/>
            <a:ln w="9525" algn="ctr">
              <a:solidFill>
                <a:schemeClr val="bg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0"/>
                <a:t>河岸过滤带</a:t>
              </a:r>
              <a:endParaRPr lang="zh-CN" altLang="en-US" sz="1200" b="0"/>
            </a:p>
          </p:txBody>
        </p:sp>
        <p:sp>
          <p:nvSpPr>
            <p:cNvPr id="643138" name="Line 66"/>
            <p:cNvSpPr>
              <a:spLocks noChangeShapeType="1"/>
            </p:cNvSpPr>
            <p:nvPr/>
          </p:nvSpPr>
          <p:spPr bwMode="auto">
            <a:xfrm>
              <a:off x="4695" y="4422"/>
              <a:ext cx="0" cy="181"/>
            </a:xfrm>
            <a:prstGeom prst="line">
              <a:avLst/>
            </a:prstGeom>
            <a:noFill/>
            <a:ln w="28575">
              <a:solidFill>
                <a:schemeClr val="bg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39" name="Text Box 67"/>
            <p:cNvSpPr txBox="1">
              <a:spLocks noChangeArrowheads="1"/>
            </p:cNvSpPr>
            <p:nvPr/>
          </p:nvSpPr>
          <p:spPr bwMode="auto">
            <a:xfrm>
              <a:off x="4562" y="4241"/>
              <a:ext cx="305" cy="229"/>
            </a:xfrm>
            <a:prstGeom prst="rect">
              <a:avLst/>
            </a:prstGeom>
            <a:noFill/>
            <a:ln w="9525" algn="ctr">
              <a:solidFill>
                <a:schemeClr val="bg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0"/>
                <a:t>水面</a:t>
              </a:r>
              <a:endParaRPr lang="zh-CN" altLang="en-US" sz="1200" b="0"/>
            </a:p>
          </p:txBody>
        </p:sp>
        <p:sp>
          <p:nvSpPr>
            <p:cNvPr id="643140" name="Line 68"/>
            <p:cNvSpPr>
              <a:spLocks noChangeShapeType="1"/>
            </p:cNvSpPr>
            <p:nvPr/>
          </p:nvSpPr>
          <p:spPr bwMode="auto">
            <a:xfrm>
              <a:off x="1305" y="4271"/>
              <a:ext cx="0" cy="181"/>
            </a:xfrm>
            <a:prstGeom prst="line">
              <a:avLst/>
            </a:prstGeom>
            <a:noFill/>
            <a:ln w="28575">
              <a:solidFill>
                <a:schemeClr val="bg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41" name="Text Box 69"/>
            <p:cNvSpPr txBox="1">
              <a:spLocks noChangeArrowheads="1"/>
            </p:cNvSpPr>
            <p:nvPr/>
          </p:nvSpPr>
          <p:spPr bwMode="auto">
            <a:xfrm>
              <a:off x="1156" y="4090"/>
              <a:ext cx="305" cy="229"/>
            </a:xfrm>
            <a:prstGeom prst="rect">
              <a:avLst/>
            </a:prstGeom>
            <a:noFill/>
            <a:ln w="9525" algn="ctr">
              <a:solidFill>
                <a:schemeClr val="bg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0"/>
                <a:t>山体</a:t>
              </a:r>
              <a:endParaRPr lang="zh-CN" altLang="en-US" sz="1200" b="0"/>
            </a:p>
          </p:txBody>
        </p:sp>
        <p:sp>
          <p:nvSpPr>
            <p:cNvPr id="643142" name="Line 70"/>
            <p:cNvSpPr>
              <a:spLocks noChangeShapeType="1"/>
            </p:cNvSpPr>
            <p:nvPr/>
          </p:nvSpPr>
          <p:spPr bwMode="auto">
            <a:xfrm>
              <a:off x="1989" y="4377"/>
              <a:ext cx="0" cy="181"/>
            </a:xfrm>
            <a:prstGeom prst="line">
              <a:avLst/>
            </a:prstGeom>
            <a:noFill/>
            <a:ln w="28575">
              <a:solidFill>
                <a:schemeClr val="bg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43" name="Text Box 71"/>
            <p:cNvSpPr txBox="1">
              <a:spLocks noChangeArrowheads="1"/>
            </p:cNvSpPr>
            <p:nvPr/>
          </p:nvSpPr>
          <p:spPr bwMode="auto">
            <a:xfrm>
              <a:off x="1840" y="4196"/>
              <a:ext cx="305" cy="229"/>
            </a:xfrm>
            <a:prstGeom prst="rect">
              <a:avLst/>
            </a:prstGeom>
            <a:noFill/>
            <a:ln w="9525" algn="ctr">
              <a:solidFill>
                <a:schemeClr val="bg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0"/>
                <a:t>草地</a:t>
              </a:r>
              <a:endParaRPr lang="zh-CN" altLang="en-US" sz="1200" b="0"/>
            </a:p>
          </p:txBody>
        </p:sp>
        <p:sp>
          <p:nvSpPr>
            <p:cNvPr id="643144" name="Line 72"/>
            <p:cNvSpPr>
              <a:spLocks noChangeShapeType="1"/>
            </p:cNvSpPr>
            <p:nvPr/>
          </p:nvSpPr>
          <p:spPr bwMode="auto">
            <a:xfrm>
              <a:off x="3214" y="4377"/>
              <a:ext cx="0" cy="181"/>
            </a:xfrm>
            <a:prstGeom prst="line">
              <a:avLst/>
            </a:prstGeom>
            <a:noFill/>
            <a:ln w="28575">
              <a:solidFill>
                <a:schemeClr val="bg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3145" name="Text Box 73"/>
            <p:cNvSpPr txBox="1">
              <a:spLocks noChangeArrowheads="1"/>
            </p:cNvSpPr>
            <p:nvPr/>
          </p:nvSpPr>
          <p:spPr bwMode="auto">
            <a:xfrm>
              <a:off x="3065" y="4196"/>
              <a:ext cx="305" cy="229"/>
            </a:xfrm>
            <a:prstGeom prst="rect">
              <a:avLst/>
            </a:prstGeom>
            <a:noFill/>
            <a:ln w="9525" algn="ctr">
              <a:solidFill>
                <a:schemeClr val="bg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0"/>
                <a:t>草地</a:t>
              </a:r>
              <a:endParaRPr lang="zh-CN" altLang="en-US" sz="1200" b="0"/>
            </a:p>
          </p:txBody>
        </p:sp>
        <p:sp>
          <p:nvSpPr>
            <p:cNvPr id="643146" name="Text Box 74"/>
            <p:cNvSpPr txBox="1">
              <a:spLocks noChangeArrowheads="1"/>
            </p:cNvSpPr>
            <p:nvPr/>
          </p:nvSpPr>
          <p:spPr bwMode="auto">
            <a:xfrm>
              <a:off x="2559" y="5157"/>
              <a:ext cx="894"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b="0"/>
                <a:t>过滤带设置示意</a:t>
              </a:r>
              <a:endParaRPr lang="zh-CN" altLang="en-US" sz="1400" b="0"/>
            </a:p>
          </p:txBody>
        </p:sp>
      </p:grpSp>
      <p:pic>
        <p:nvPicPr>
          <p:cNvPr id="643148" name="Picture 7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6253" y="1844824"/>
            <a:ext cx="2998006" cy="13994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cstate="print"/>
          <a:srcRect/>
          <a:stretch>
            <a:fillRect/>
          </a:stretch>
        </p:blipFill>
        <p:spPr bwMode="auto">
          <a:xfrm>
            <a:off x="0" y="120059"/>
            <a:ext cx="4957200" cy="6609600"/>
          </a:xfrm>
          <a:prstGeom prst="rect">
            <a:avLst/>
          </a:prstGeom>
          <a:noFill/>
          <a:ln w="9525">
            <a:noFill/>
            <a:miter lim="800000"/>
            <a:headEnd/>
            <a:tailEnd/>
          </a:ln>
        </p:spPr>
      </p:pic>
      <p:pic>
        <p:nvPicPr>
          <p:cNvPr id="2048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1999" y="2005841"/>
            <a:ext cx="4571739" cy="15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4" name="Picture 4"/>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562741" y="4365104"/>
            <a:ext cx="4509957" cy="1906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072066" y="428604"/>
            <a:ext cx="1980029" cy="523220"/>
          </a:xfrm>
          <a:prstGeom prst="rect">
            <a:avLst/>
          </a:prstGeom>
          <a:noFill/>
        </p:spPr>
        <p:txBody>
          <a:bodyPr wrap="none" rtlCol="0">
            <a:spAutoFit/>
          </a:bodyPr>
          <a:lstStyle/>
          <a:p>
            <a:r>
              <a:rPr lang="zh-CN" altLang="en-US" sz="2800" b="1" dirty="0" smtClean="0">
                <a:solidFill>
                  <a:srgbClr val="FF0000"/>
                </a:solidFill>
              </a:rPr>
              <a:t>呼吸的立</a:t>
            </a:r>
            <a:r>
              <a:rPr lang="zh-CN" altLang="en-US" sz="2800" b="1" dirty="0" smtClean="0">
                <a:solidFill>
                  <a:srgbClr val="FF0000"/>
                </a:solidFill>
              </a:rPr>
              <a:t>面</a:t>
            </a:r>
            <a:endParaRPr lang="zh-CN" altLang="en-US" sz="2800" b="1" dirty="0">
              <a:solidFill>
                <a:srgbClr val="FF0000"/>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00100" y="-142900"/>
            <a:ext cx="7498080" cy="1143000"/>
          </a:xfrm>
        </p:spPr>
        <p:txBody>
          <a:bodyPr>
            <a:normAutofit/>
          </a:bodyPr>
          <a:lstStyle/>
          <a:p>
            <a:r>
              <a:rPr lang="zh-CN" altLang="en-US" sz="2800" dirty="0" smtClean="0">
                <a:solidFill>
                  <a:srgbClr val="FF0000"/>
                </a:solidFill>
              </a:rPr>
              <a:t>提倡屋顶绿化和垂直绿化</a:t>
            </a:r>
            <a:endParaRPr lang="zh-CN" altLang="en-US" sz="2800" dirty="0">
              <a:solidFill>
                <a:srgbClr val="FF0000"/>
              </a:solidFill>
            </a:endParaRPr>
          </a:p>
        </p:txBody>
      </p:sp>
      <p:pic>
        <p:nvPicPr>
          <p:cNvPr id="5" name="Picture 2"/>
          <p:cNvPicPr>
            <a:picLocks noChangeAspect="1" noChangeArrowheads="1"/>
          </p:cNvPicPr>
          <p:nvPr/>
        </p:nvPicPr>
        <p:blipFill>
          <a:blip r:embed="rId1" cstate="print"/>
          <a:srcRect/>
          <a:stretch>
            <a:fillRect/>
          </a:stretch>
        </p:blipFill>
        <p:spPr bwMode="auto">
          <a:xfrm>
            <a:off x="4768454" y="928670"/>
            <a:ext cx="4049168" cy="5398890"/>
          </a:xfrm>
          <a:prstGeom prst="rect">
            <a:avLst/>
          </a:prstGeom>
          <a:noFill/>
          <a:ln w="9525">
            <a:noFill/>
            <a:miter lim="800000"/>
            <a:headEnd/>
            <a:tailEnd/>
          </a:ln>
        </p:spPr>
      </p:pic>
      <p:pic>
        <p:nvPicPr>
          <p:cNvPr id="6" name="Picture 2"/>
          <p:cNvPicPr>
            <a:picLocks noChangeAspect="1" noChangeArrowheads="1"/>
          </p:cNvPicPr>
          <p:nvPr/>
        </p:nvPicPr>
        <p:blipFill>
          <a:blip r:embed="rId2"/>
          <a:srcRect l="923" r="52904"/>
          <a:stretch>
            <a:fillRect/>
          </a:stretch>
        </p:blipFill>
        <p:spPr bwMode="auto">
          <a:xfrm>
            <a:off x="785786" y="785794"/>
            <a:ext cx="3571900" cy="3017878"/>
          </a:xfrm>
          <a:prstGeom prst="rect">
            <a:avLst/>
          </a:prstGeom>
          <a:noFill/>
          <a:ln w="9525">
            <a:noFill/>
            <a:miter lim="800000"/>
            <a:headEnd/>
            <a:tailEnd/>
          </a:ln>
          <a:effectLst/>
        </p:spPr>
      </p:pic>
      <p:pic>
        <p:nvPicPr>
          <p:cNvPr id="7" name="Picture 2"/>
          <p:cNvPicPr>
            <a:picLocks noChangeAspect="1" noChangeArrowheads="1"/>
          </p:cNvPicPr>
          <p:nvPr/>
        </p:nvPicPr>
        <p:blipFill>
          <a:blip r:embed="rId2"/>
          <a:srcRect l="47096"/>
          <a:stretch>
            <a:fillRect/>
          </a:stretch>
        </p:blipFill>
        <p:spPr bwMode="auto">
          <a:xfrm>
            <a:off x="857224" y="3786190"/>
            <a:ext cx="3681405" cy="27146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28728" y="2143116"/>
            <a:ext cx="7498080" cy="1143000"/>
          </a:xfrm>
        </p:spPr>
        <p:txBody>
          <a:bodyPr>
            <a:noAutofit/>
          </a:bodyPr>
          <a:lstStyle/>
          <a:p>
            <a:r>
              <a:rPr lang="zh-CN" altLang="en-US" sz="2800" b="1" dirty="0" smtClean="0">
                <a:solidFill>
                  <a:srgbClr val="FF0000"/>
                </a:solidFill>
              </a:rPr>
              <a:t>大学功能的变化：</a:t>
            </a:r>
            <a:br>
              <a:rPr lang="en-US" altLang="zh-CN" sz="2800" b="1" dirty="0" smtClean="0">
                <a:solidFill>
                  <a:srgbClr val="FF0000"/>
                </a:solidFill>
              </a:rPr>
            </a:br>
            <a:r>
              <a:rPr lang="en-US" altLang="zh-CN" sz="2800" b="1" dirty="0" smtClean="0">
                <a:solidFill>
                  <a:srgbClr val="FF0000"/>
                </a:solidFill>
              </a:rPr>
              <a:t> </a:t>
            </a:r>
            <a:r>
              <a:rPr lang="en-US" altLang="zh-CN" sz="2800" b="1" dirty="0" smtClean="0">
                <a:solidFill>
                  <a:srgbClr val="FF0000"/>
                </a:solidFill>
              </a:rPr>
              <a:t>      </a:t>
            </a:r>
            <a:r>
              <a:rPr lang="zh-CN" altLang="en-US" sz="2400" b="1" dirty="0" smtClean="0">
                <a:solidFill>
                  <a:srgbClr val="FF0000"/>
                </a:solidFill>
              </a:rPr>
              <a:t>教育、教育＋</a:t>
            </a:r>
            <a:r>
              <a:rPr lang="zh-CN" altLang="en-US" sz="2400" b="1" dirty="0" smtClean="0">
                <a:solidFill>
                  <a:srgbClr val="FF0000"/>
                </a:solidFill>
              </a:rPr>
              <a:t>研究、</a:t>
            </a:r>
            <a:r>
              <a:rPr lang="zh-CN" altLang="en-US" sz="2400" b="1" dirty="0" smtClean="0">
                <a:solidFill>
                  <a:srgbClr val="FF0000"/>
                </a:solidFill>
              </a:rPr>
              <a:t>教育</a:t>
            </a:r>
            <a:r>
              <a:rPr lang="zh-CN" altLang="en-US" sz="2400" b="1" dirty="0" smtClean="0">
                <a:solidFill>
                  <a:srgbClr val="FF0000"/>
                </a:solidFill>
              </a:rPr>
              <a:t>＋</a:t>
            </a:r>
            <a:r>
              <a:rPr lang="zh-CN" altLang="en-US" sz="2400" b="1" dirty="0" smtClean="0">
                <a:solidFill>
                  <a:srgbClr val="FF0000"/>
                </a:solidFill>
              </a:rPr>
              <a:t>研究＋社会服务</a:t>
            </a:r>
            <a:br>
              <a:rPr lang="en-US" altLang="zh-CN" sz="2800" b="1" dirty="0" smtClean="0">
                <a:solidFill>
                  <a:srgbClr val="FF0000"/>
                </a:solidFill>
              </a:rPr>
            </a:br>
            <a:br>
              <a:rPr lang="en-US" altLang="zh-CN" sz="2800" b="1" dirty="0" smtClean="0">
                <a:solidFill>
                  <a:srgbClr val="FF0000"/>
                </a:solidFill>
              </a:rPr>
            </a:br>
            <a:r>
              <a:rPr lang="zh-CN" altLang="en-US" sz="2800" b="1" dirty="0" smtClean="0">
                <a:solidFill>
                  <a:srgbClr val="FF0000"/>
                </a:solidFill>
              </a:rPr>
              <a:t>新校区规划理念的变化：</a:t>
            </a:r>
            <a:br>
              <a:rPr lang="en-US" altLang="zh-CN" sz="2800" b="1" dirty="0" smtClean="0">
                <a:solidFill>
                  <a:srgbClr val="FF0000"/>
                </a:solidFill>
              </a:rPr>
            </a:br>
            <a:r>
              <a:rPr lang="en-US" altLang="zh-CN" sz="2800" b="1" dirty="0" smtClean="0">
                <a:solidFill>
                  <a:srgbClr val="FF0000"/>
                </a:solidFill>
              </a:rPr>
              <a:t>        </a:t>
            </a:r>
            <a:r>
              <a:rPr lang="zh-CN" altLang="en-US" sz="2400" b="1" dirty="0" smtClean="0">
                <a:solidFill>
                  <a:srgbClr val="FF0000"/>
                </a:solidFill>
              </a:rPr>
              <a:t>弱化轴线</a:t>
            </a:r>
            <a:r>
              <a:rPr lang="zh-CN" altLang="en-US" sz="2400" b="1" dirty="0" smtClean="0">
                <a:solidFill>
                  <a:srgbClr val="FF0000"/>
                </a:solidFill>
              </a:rPr>
              <a:t>、</a:t>
            </a:r>
            <a:r>
              <a:rPr lang="zh-CN" altLang="en-US" sz="2400" b="1" dirty="0" smtClean="0">
                <a:solidFill>
                  <a:srgbClr val="FF0000"/>
                </a:solidFill>
              </a:rPr>
              <a:t>从</a:t>
            </a:r>
            <a:r>
              <a:rPr lang="zh-CN" altLang="en-US" sz="2400" b="1" dirty="0" smtClean="0">
                <a:solidFill>
                  <a:srgbClr val="FF0000"/>
                </a:solidFill>
              </a:rPr>
              <a:t>院落到组团</a:t>
            </a:r>
            <a:br>
              <a:rPr lang="en-US" altLang="zh-CN" sz="2800" b="1" dirty="0" smtClean="0">
                <a:solidFill>
                  <a:srgbClr val="FF0000"/>
                </a:solidFill>
              </a:rPr>
            </a:br>
            <a:r>
              <a:rPr lang="en-US" altLang="zh-CN" sz="2800" b="1" dirty="0" smtClean="0">
                <a:solidFill>
                  <a:srgbClr val="FF0000"/>
                </a:solidFill>
              </a:rPr>
              <a:t> </a:t>
            </a:r>
            <a:br>
              <a:rPr lang="en-US" altLang="zh-CN" sz="2800" b="1" dirty="0" smtClean="0">
                <a:solidFill>
                  <a:srgbClr val="FF0000"/>
                </a:solidFill>
              </a:rPr>
            </a:br>
            <a:r>
              <a:rPr lang="zh-CN" altLang="en-US" sz="2800" b="1" dirty="0" smtClean="0">
                <a:solidFill>
                  <a:srgbClr val="FF0000"/>
                </a:solidFill>
              </a:rPr>
              <a:t>信息时代的要求：</a:t>
            </a:r>
            <a:br>
              <a:rPr lang="en-US" altLang="zh-CN" sz="2800" b="1" dirty="0" smtClean="0">
                <a:solidFill>
                  <a:srgbClr val="FF0000"/>
                </a:solidFill>
              </a:rPr>
            </a:br>
            <a:r>
              <a:rPr lang="en-US" altLang="zh-CN" sz="2800" b="1" dirty="0" smtClean="0">
                <a:solidFill>
                  <a:srgbClr val="FF0000"/>
                </a:solidFill>
              </a:rPr>
              <a:t>       </a:t>
            </a:r>
            <a:r>
              <a:rPr lang="zh-CN" altLang="en-US" sz="2400" b="1" dirty="0" smtClean="0">
                <a:solidFill>
                  <a:srgbClr val="FF0000"/>
                </a:solidFill>
              </a:rPr>
              <a:t>弱化中心、从中心</a:t>
            </a:r>
            <a:r>
              <a:rPr lang="zh-CN" altLang="en-US" sz="2400" b="1" dirty="0" smtClean="0">
                <a:solidFill>
                  <a:srgbClr val="FF0000"/>
                </a:solidFill>
              </a:rPr>
              <a:t>园林到</a:t>
            </a:r>
            <a:r>
              <a:rPr lang="zh-CN" altLang="en-US" sz="2400" b="1" dirty="0" smtClean="0">
                <a:solidFill>
                  <a:srgbClr val="FF0000"/>
                </a:solidFill>
              </a:rPr>
              <a:t>网络化</a:t>
            </a:r>
            <a:br>
              <a:rPr lang="en-US" altLang="zh-CN" sz="2800" b="1" dirty="0" smtClean="0">
                <a:solidFill>
                  <a:srgbClr val="FF0000"/>
                </a:solidFill>
              </a:rPr>
            </a:br>
            <a:br>
              <a:rPr lang="en-US" altLang="zh-CN" sz="2800" b="1" dirty="0" smtClean="0">
                <a:solidFill>
                  <a:srgbClr val="FF0000"/>
                </a:solidFill>
              </a:rPr>
            </a:br>
            <a:r>
              <a:rPr lang="zh-CN" altLang="en-US" sz="2800" b="1" dirty="0" smtClean="0">
                <a:solidFill>
                  <a:srgbClr val="FF0000"/>
                </a:solidFill>
              </a:rPr>
              <a:t>信息</a:t>
            </a:r>
            <a:r>
              <a:rPr lang="zh-CN" altLang="en-US" sz="2800" b="1" dirty="0" smtClean="0">
                <a:solidFill>
                  <a:srgbClr val="FF0000"/>
                </a:solidFill>
              </a:rPr>
              <a:t>时代的校园规划更加需要创新</a:t>
            </a:r>
            <a:br>
              <a:rPr lang="en-US" altLang="zh-CN" sz="2800" b="1" dirty="0" smtClean="0">
                <a:solidFill>
                  <a:srgbClr val="FF0000"/>
                </a:solidFill>
              </a:rPr>
            </a:br>
            <a:r>
              <a:rPr lang="en-US" altLang="zh-CN" sz="2800" b="1" dirty="0" smtClean="0">
                <a:solidFill>
                  <a:srgbClr val="FF0000"/>
                </a:solidFill>
              </a:rPr>
              <a:t>      </a:t>
            </a:r>
            <a:r>
              <a:rPr lang="zh-CN" altLang="en-US" sz="2400" b="1" dirty="0" smtClean="0">
                <a:solidFill>
                  <a:srgbClr val="FF0000"/>
                </a:solidFill>
              </a:rPr>
              <a:t>需要自由</a:t>
            </a:r>
            <a:r>
              <a:rPr lang="en-US" altLang="zh-CN" sz="2400" b="1" dirty="0" smtClean="0">
                <a:solidFill>
                  <a:srgbClr val="FF0000"/>
                </a:solidFill>
              </a:rPr>
              <a:t>--</a:t>
            </a:r>
            <a:r>
              <a:rPr lang="zh-CN" altLang="en-US" sz="2400" b="1" dirty="0" smtClean="0">
                <a:solidFill>
                  <a:srgbClr val="FF0000"/>
                </a:solidFill>
              </a:rPr>
              <a:t>生长</a:t>
            </a:r>
            <a:r>
              <a:rPr lang="en-US" altLang="zh-CN" sz="2400" b="1" dirty="0" smtClean="0">
                <a:solidFill>
                  <a:srgbClr val="FF0000"/>
                </a:solidFill>
              </a:rPr>
              <a:t>--</a:t>
            </a:r>
            <a:r>
              <a:rPr lang="zh-CN" altLang="en-US" sz="2400" b="1" dirty="0" smtClean="0">
                <a:solidFill>
                  <a:srgbClr val="FF0000"/>
                </a:solidFill>
              </a:rPr>
              <a:t>开放</a:t>
            </a:r>
            <a:r>
              <a:rPr lang="en-US" altLang="zh-CN" sz="2400" b="1" dirty="0" smtClean="0">
                <a:solidFill>
                  <a:srgbClr val="FF0000"/>
                </a:solidFill>
              </a:rPr>
              <a:t>--</a:t>
            </a:r>
            <a:r>
              <a:rPr lang="zh-CN" altLang="en-US" sz="2400" b="1" dirty="0" smtClean="0">
                <a:solidFill>
                  <a:srgbClr val="FF0000"/>
                </a:solidFill>
              </a:rPr>
              <a:t>均质的网络化校园</a:t>
            </a:r>
            <a:r>
              <a:rPr lang="zh-CN" altLang="en-US" sz="2400" b="1" dirty="0" smtClean="0">
                <a:solidFill>
                  <a:srgbClr val="FF0000"/>
                </a:solidFill>
              </a:rPr>
              <a:t>空间</a:t>
            </a:r>
            <a:endParaRPr lang="zh-CN" altLang="en-US" sz="2400" b="1" dirty="0">
              <a:solidFill>
                <a:srgbClr val="FF0000"/>
              </a:solidFill>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2500298" y="1071546"/>
            <a:ext cx="7498080" cy="4800600"/>
          </a:xfrm>
        </p:spPr>
        <p:txBody>
          <a:bodyPr/>
          <a:lstStyle/>
          <a:p>
            <a:pPr marL="82550" indent="0">
              <a:buNone/>
            </a:pPr>
            <a:r>
              <a:rPr lang="zh-CN" altLang="en-US" b="1" dirty="0" smtClean="0">
                <a:solidFill>
                  <a:srgbClr val="FF0000"/>
                </a:solidFill>
              </a:rPr>
              <a:t>谢谢各位领导和专家！</a:t>
            </a:r>
            <a:endParaRPr lang="zh-CN" altLang="en-US" b="1" dirty="0">
              <a:solidFill>
                <a:srgbClr val="FF0000"/>
              </a:solidFill>
            </a:endParaRPr>
          </a:p>
        </p:txBody>
      </p:sp>
      <p:pic>
        <p:nvPicPr>
          <p:cNvPr id="3" name="Picture 2"/>
          <p:cNvPicPr>
            <a:picLocks noChangeAspect="1" noChangeArrowheads="1"/>
          </p:cNvPicPr>
          <p:nvPr/>
        </p:nvPicPr>
        <p:blipFill>
          <a:blip r:embed="rId1"/>
          <a:srcRect/>
          <a:stretch>
            <a:fillRect/>
          </a:stretch>
        </p:blipFill>
        <p:spPr bwMode="auto">
          <a:xfrm>
            <a:off x="2071670" y="2214554"/>
            <a:ext cx="5419725" cy="32337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43608" y="404664"/>
            <a:ext cx="7575150" cy="1440160"/>
          </a:xfrm>
        </p:spPr>
        <p:txBody>
          <a:bodyPr>
            <a:noAutofit/>
          </a:bodyPr>
          <a:lstStyle/>
          <a:p>
            <a:pPr marL="0" indent="0">
              <a:buNone/>
            </a:pPr>
            <a:r>
              <a:rPr lang="zh-CN" altLang="en-US" sz="2400" b="1" dirty="0" smtClean="0">
                <a:solidFill>
                  <a:srgbClr val="FF0000"/>
                </a:solidFill>
              </a:rPr>
              <a:t>基本属性：</a:t>
            </a:r>
            <a:r>
              <a:rPr lang="zh-CN" altLang="zh-CN" sz="2400" b="1" dirty="0" smtClean="0">
                <a:solidFill>
                  <a:srgbClr val="FF0000"/>
                </a:solidFill>
              </a:rPr>
              <a:t>大学</a:t>
            </a:r>
            <a:r>
              <a:rPr lang="zh-CN" altLang="zh-CN" sz="2400" b="1" dirty="0">
                <a:solidFill>
                  <a:srgbClr val="FF0000"/>
                </a:solidFill>
              </a:rPr>
              <a:t>的文化属性和校园的物质</a:t>
            </a:r>
            <a:r>
              <a:rPr lang="zh-CN" altLang="zh-CN" sz="2400" b="1" dirty="0" smtClean="0">
                <a:solidFill>
                  <a:srgbClr val="FF0000"/>
                </a:solidFill>
              </a:rPr>
              <a:t>属性</a:t>
            </a:r>
            <a:r>
              <a:rPr lang="zh-CN" altLang="en-US" sz="2400" b="1" dirty="0" smtClean="0">
                <a:solidFill>
                  <a:srgbClr val="FF0000"/>
                </a:solidFill>
              </a:rPr>
              <a:t>：</a:t>
            </a:r>
            <a:endParaRPr lang="en-US" altLang="zh-CN" sz="2400" b="1" dirty="0" smtClean="0">
              <a:solidFill>
                <a:srgbClr val="FF0000"/>
              </a:solidFill>
            </a:endParaRPr>
          </a:p>
          <a:p>
            <a:pPr marL="0" indent="0">
              <a:buNone/>
            </a:pPr>
            <a:r>
              <a:rPr lang="zh-CN" altLang="en-US" sz="1800" dirty="0" smtClean="0"/>
              <a:t>     </a:t>
            </a:r>
            <a:r>
              <a:rPr lang="zh-CN" altLang="en-US" sz="1800" dirty="0"/>
              <a:t>大</a:t>
            </a:r>
            <a:r>
              <a:rPr lang="zh-CN" altLang="en-US" sz="1800" dirty="0" smtClean="0"/>
              <a:t>学校园</a:t>
            </a:r>
            <a:r>
              <a:rPr lang="zh-CN" altLang="en-US" sz="1800" dirty="0"/>
              <a:t>氛围</a:t>
            </a:r>
            <a:r>
              <a:rPr lang="zh-CN" altLang="en-US" sz="1800" dirty="0" smtClean="0"/>
              <a:t>集中</a:t>
            </a:r>
            <a:r>
              <a:rPr lang="zh-CN" altLang="en-US" sz="1800" dirty="0"/>
              <a:t>体现了学校的精神风貌</a:t>
            </a:r>
            <a:r>
              <a:rPr lang="zh-CN" altLang="en-US" sz="1800" dirty="0" smtClean="0"/>
              <a:t>，也反映了城市</a:t>
            </a:r>
            <a:r>
              <a:rPr lang="zh-CN" altLang="en-US" sz="1800" dirty="0"/>
              <a:t>的</a:t>
            </a:r>
            <a:r>
              <a:rPr lang="zh-CN" altLang="en-US" sz="1800" dirty="0" smtClean="0"/>
              <a:t>人文</a:t>
            </a:r>
            <a:r>
              <a:rPr lang="zh-CN" altLang="en-US" sz="1800" dirty="0"/>
              <a:t>精神</a:t>
            </a:r>
            <a:r>
              <a:rPr lang="zh-CN" altLang="en-US" sz="1800" dirty="0" smtClean="0"/>
              <a:t>。</a:t>
            </a:r>
            <a:endParaRPr lang="en-US" altLang="zh-CN" sz="1800" dirty="0" smtClean="0"/>
          </a:p>
          <a:p>
            <a:pPr marL="0" indent="0">
              <a:buNone/>
            </a:pPr>
            <a:r>
              <a:rPr lang="en-US" altLang="zh-CN" sz="1800" dirty="0" smtClean="0"/>
              <a:t>     </a:t>
            </a:r>
            <a:r>
              <a:rPr lang="zh-CN" altLang="zh-CN" sz="1800" dirty="0" smtClean="0"/>
              <a:t>校园规划</a:t>
            </a:r>
            <a:r>
              <a:rPr lang="zh-CN" altLang="en-US" sz="1800" dirty="0" smtClean="0"/>
              <a:t>设计</a:t>
            </a:r>
            <a:r>
              <a:rPr lang="zh-CN" altLang="zh-CN" sz="1800" dirty="0" smtClean="0"/>
              <a:t>从关注校园建筑到重视空间营造，从物质形态设计到校园文化塑造，从重视校园景观规划到探讨校园生态和可持续发展</a:t>
            </a:r>
            <a:r>
              <a:rPr lang="zh-CN" altLang="en-US" sz="1800" dirty="0" smtClean="0"/>
              <a:t>。</a:t>
            </a:r>
            <a:endParaRPr lang="zh-CN" altLang="en-US" sz="1800" dirty="0">
              <a:latin typeface="新宋体" panose="02010609030101010101" pitchFamily="49" charset="-122"/>
              <a:ea typeface="新宋体" panose="02010609030101010101" pitchFamily="49" charset="-122"/>
            </a:endParaRPr>
          </a:p>
          <a:p>
            <a:pPr marL="82550" indent="0">
              <a:buNone/>
            </a:pPr>
            <a:endParaRPr lang="zh-CN" altLang="en-US" sz="2400" dirty="0"/>
          </a:p>
        </p:txBody>
      </p:sp>
      <p:grpSp>
        <p:nvGrpSpPr>
          <p:cNvPr id="4" name="Group 5"/>
          <p:cNvGrpSpPr/>
          <p:nvPr/>
        </p:nvGrpSpPr>
        <p:grpSpPr bwMode="auto">
          <a:xfrm>
            <a:off x="112208" y="2564904"/>
            <a:ext cx="4357718" cy="3585189"/>
            <a:chOff x="205" y="3017"/>
            <a:chExt cx="2403" cy="1977"/>
          </a:xfrm>
        </p:grpSpPr>
        <p:pic>
          <p:nvPicPr>
            <p:cNvPr id="5" name="Picture 6" descr="Oxford-9"/>
            <p:cNvPicPr>
              <a:picLocks noChangeAspect="1" noChangeArrowheads="1"/>
            </p:cNvPicPr>
            <p:nvPr/>
          </p:nvPicPr>
          <p:blipFill>
            <a:blip r:embed="rId1">
              <a:extLst>
                <a:ext uri="{28A0092B-C50C-407E-A947-70E740481C1C}">
                  <a14:useLocalDpi xmlns:a14="http://schemas.microsoft.com/office/drawing/2010/main" val="0"/>
                </a:ext>
              </a:extLst>
            </a:blip>
            <a:srcRect b="-2606"/>
            <a:stretch>
              <a:fillRect/>
            </a:stretch>
          </p:blipFill>
          <p:spPr bwMode="auto">
            <a:xfrm>
              <a:off x="250" y="3017"/>
              <a:ext cx="2358" cy="181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7"/>
            <p:cNvSpPr>
              <a:spLocks noChangeArrowheads="1"/>
            </p:cNvSpPr>
            <p:nvPr/>
          </p:nvSpPr>
          <p:spPr bwMode="auto">
            <a:xfrm>
              <a:off x="205" y="4802"/>
              <a:ext cx="134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b="0"/>
                <a:t>牛津大学校园内休息草坪</a:t>
              </a:r>
              <a:endParaRPr lang="zh-CN" altLang="en-US" sz="1400" b="0"/>
            </a:p>
          </p:txBody>
        </p:sp>
      </p:grpSp>
      <p:grpSp>
        <p:nvGrpSpPr>
          <p:cNvPr id="7" name="Group 11"/>
          <p:cNvGrpSpPr/>
          <p:nvPr/>
        </p:nvGrpSpPr>
        <p:grpSpPr bwMode="auto">
          <a:xfrm>
            <a:off x="4612802" y="2533222"/>
            <a:ext cx="4286280" cy="3675020"/>
            <a:chOff x="2835" y="3016"/>
            <a:chExt cx="2359" cy="1993"/>
          </a:xfrm>
        </p:grpSpPr>
        <p:sp>
          <p:nvSpPr>
            <p:cNvPr id="8" name="Rectangle 12"/>
            <p:cNvSpPr>
              <a:spLocks noChangeArrowheads="1"/>
            </p:cNvSpPr>
            <p:nvPr/>
          </p:nvSpPr>
          <p:spPr bwMode="auto">
            <a:xfrm>
              <a:off x="2835" y="4817"/>
              <a:ext cx="11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b="0"/>
                <a:t>哈佛大学内雕塑小品</a:t>
              </a:r>
              <a:endParaRPr lang="zh-CN" altLang="en-US" sz="1400" b="0"/>
            </a:p>
          </p:txBody>
        </p:sp>
        <p:pic>
          <p:nvPicPr>
            <p:cNvPr id="9" name="Picture 13" descr="UH-12"/>
            <p:cNvPicPr>
              <a:picLocks noChangeAspect="1" noChangeArrowheads="1"/>
            </p:cNvPicPr>
            <p:nvPr/>
          </p:nvPicPr>
          <p:blipFill>
            <a:blip r:embed="rId2">
              <a:extLst>
                <a:ext uri="{28A0092B-C50C-407E-A947-70E740481C1C}">
                  <a14:useLocalDpi xmlns:a14="http://schemas.microsoft.com/office/drawing/2010/main" val="0"/>
                </a:ext>
              </a:extLst>
            </a:blip>
            <a:srcRect l="8243" t="-1012" r="4845"/>
            <a:stretch>
              <a:fillRect/>
            </a:stretch>
          </p:blipFill>
          <p:spPr bwMode="auto">
            <a:xfrm>
              <a:off x="2880" y="3016"/>
              <a:ext cx="2314" cy="1769"/>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5935" y="692696"/>
            <a:ext cx="7956599" cy="936104"/>
          </a:xfrm>
        </p:spPr>
        <p:txBody>
          <a:bodyPr>
            <a:normAutofit fontScale="90000"/>
          </a:bodyPr>
          <a:lstStyle/>
          <a:p>
            <a:pPr marL="342900" indent="-342900"/>
            <a:r>
              <a:rPr lang="zh-CN" altLang="en-US" sz="2200" b="1" dirty="0" smtClean="0">
                <a:solidFill>
                  <a:srgbClr val="FF0000"/>
                </a:solidFill>
                <a:latin typeface="+mn-lt"/>
                <a:ea typeface="新宋体" panose="02010609030101010101" pitchFamily="49" charset="-122"/>
                <a:cs typeface="+mn-cs"/>
              </a:rPr>
              <a:t>     </a:t>
            </a:r>
            <a:r>
              <a:rPr lang="zh-CN" altLang="en-US" sz="3100" b="1" dirty="0" smtClean="0">
                <a:solidFill>
                  <a:srgbClr val="FF0000"/>
                </a:solidFill>
                <a:latin typeface="+mn-lt"/>
                <a:ea typeface="新宋体" panose="02010609030101010101" pitchFamily="49" charset="-122"/>
                <a:cs typeface="+mn-cs"/>
              </a:rPr>
              <a:t>关注点：当代规划</a:t>
            </a:r>
            <a:r>
              <a:rPr lang="zh-CN" altLang="en-US" sz="3100" b="1" dirty="0">
                <a:solidFill>
                  <a:srgbClr val="FF0000"/>
                </a:solidFill>
                <a:latin typeface="+mn-lt"/>
                <a:ea typeface="新宋体" panose="02010609030101010101" pitchFamily="49" charset="-122"/>
                <a:cs typeface="+mn-cs"/>
              </a:rPr>
              <a:t>建设型大学校园</a:t>
            </a:r>
            <a:r>
              <a:rPr lang="zh-CN" altLang="en-US" sz="3100" b="1" dirty="0" smtClean="0">
                <a:solidFill>
                  <a:srgbClr val="FF0000"/>
                </a:solidFill>
                <a:latin typeface="+mn-lt"/>
                <a:ea typeface="新宋体" panose="02010609030101010101" pitchFamily="49" charset="-122"/>
                <a:cs typeface="+mn-cs"/>
              </a:rPr>
              <a:t>：</a:t>
            </a:r>
            <a:br>
              <a:rPr lang="en-US" altLang="zh-CN" sz="3100" b="1" dirty="0" smtClean="0">
                <a:solidFill>
                  <a:srgbClr val="FF0000"/>
                </a:solidFill>
                <a:latin typeface="+mn-lt"/>
                <a:ea typeface="新宋体" panose="02010609030101010101" pitchFamily="49" charset="-122"/>
                <a:cs typeface="+mn-cs"/>
              </a:rPr>
            </a:br>
            <a:br>
              <a:rPr lang="en-US" altLang="zh-CN" sz="2200" b="1" dirty="0" smtClean="0">
                <a:solidFill>
                  <a:srgbClr val="FF0000"/>
                </a:solidFill>
                <a:latin typeface="+mn-lt"/>
                <a:ea typeface="新宋体" panose="02010609030101010101" pitchFamily="49" charset="-122"/>
                <a:cs typeface="+mn-cs"/>
              </a:rPr>
            </a:br>
            <a:r>
              <a:rPr lang="en-US" altLang="zh-CN" sz="2200" b="1" dirty="0" smtClean="0">
                <a:solidFill>
                  <a:srgbClr val="FF0000"/>
                </a:solidFill>
                <a:latin typeface="+mn-lt"/>
                <a:ea typeface="新宋体" panose="02010609030101010101" pitchFamily="49" charset="-122"/>
                <a:cs typeface="+mn-cs"/>
              </a:rPr>
              <a:t> </a:t>
            </a:r>
            <a:r>
              <a:rPr lang="zh-CN" altLang="en-US" sz="2000" dirty="0" smtClean="0">
                <a:latin typeface="宋体" panose="02010600030101010101" pitchFamily="2" charset="-122"/>
                <a:ea typeface="宋体" panose="02010600030101010101" pitchFamily="2" charset="-122"/>
              </a:rPr>
              <a:t>新兴</a:t>
            </a:r>
            <a:r>
              <a:rPr lang="zh-CN" altLang="en-US" sz="2000" dirty="0">
                <a:latin typeface="宋体" panose="02010600030101010101" pitchFamily="2" charset="-122"/>
                <a:ea typeface="宋体" panose="02010600030101010101" pitchFamily="2" charset="-122"/>
              </a:rPr>
              <a:t>的</a:t>
            </a:r>
            <a:r>
              <a:rPr lang="zh-CN" altLang="en-US" sz="2000" dirty="0" smtClean="0">
                <a:latin typeface="宋体" panose="02010600030101010101" pitchFamily="2" charset="-122"/>
                <a:ea typeface="宋体" panose="02010600030101010101" pitchFamily="2" charset="-122"/>
              </a:rPr>
              <a:t>现代大学是</a:t>
            </a:r>
            <a:r>
              <a:rPr lang="zh-CN" altLang="en-US" sz="2000" dirty="0">
                <a:latin typeface="宋体" panose="02010600030101010101" pitchFamily="2" charset="-122"/>
                <a:ea typeface="宋体" panose="02010600030101010101" pitchFamily="2" charset="-122"/>
              </a:rPr>
              <a:t>由政府、</a:t>
            </a:r>
            <a:r>
              <a:rPr lang="zh-CN" altLang="en-US" sz="2000" dirty="0" smtClean="0">
                <a:latin typeface="宋体" panose="02010600030101010101" pitchFamily="2" charset="-122"/>
                <a:ea typeface="宋体" panose="02010600030101010101" pitchFamily="2" charset="-122"/>
              </a:rPr>
              <a:t>高校</a:t>
            </a:r>
            <a:r>
              <a:rPr lang="zh-CN" altLang="en-US" sz="2000" dirty="0">
                <a:latin typeface="宋体" panose="02010600030101010101" pitchFamily="2" charset="-122"/>
                <a:ea typeface="宋体" panose="02010600030101010101" pitchFamily="2" charset="-122"/>
              </a:rPr>
              <a:t>等</a:t>
            </a:r>
            <a:r>
              <a:rPr lang="zh-CN" altLang="en-US" sz="2000" dirty="0" smtClean="0">
                <a:latin typeface="宋体" panose="02010600030101010101" pitchFamily="2" charset="-122"/>
                <a:ea typeface="宋体" panose="02010600030101010101" pitchFamily="2" charset="-122"/>
              </a:rPr>
              <a:t>多方合作</a:t>
            </a:r>
            <a:r>
              <a:rPr lang="zh-CN" altLang="en-US" sz="2000" dirty="0">
                <a:latin typeface="宋体" panose="02010600030101010101" pitchFamily="2" charset="-122"/>
                <a:ea typeface="宋体" panose="02010600030101010101" pitchFamily="2" charset="-122"/>
              </a:rPr>
              <a:t>，统一规划建设的，因此从一开始便规模宏伟，布局</a:t>
            </a:r>
            <a:r>
              <a:rPr lang="zh-CN" altLang="en-US" sz="2000" dirty="0" smtClean="0">
                <a:latin typeface="宋体" panose="02010600030101010101" pitchFamily="2" charset="-122"/>
                <a:ea typeface="宋体" panose="02010600030101010101" pitchFamily="2" charset="-122"/>
              </a:rPr>
              <a:t>井然</a:t>
            </a:r>
            <a:r>
              <a:rPr lang="zh-CN" altLang="en-US" sz="2000" dirty="0">
                <a:latin typeface="宋体" panose="02010600030101010101" pitchFamily="2" charset="-122"/>
                <a:ea typeface="宋体" panose="02010600030101010101" pitchFamily="2" charset="-122"/>
              </a:rPr>
              <a:t>。</a:t>
            </a:r>
            <a:br>
              <a:rPr lang="zh-CN" altLang="en-US" sz="2000" dirty="0">
                <a:latin typeface="宋体" panose="02010600030101010101" pitchFamily="2" charset="-122"/>
                <a:ea typeface="宋体" panose="02010600030101010101" pitchFamily="2" charset="-122"/>
              </a:rPr>
            </a:br>
            <a:endParaRPr lang="zh-CN" altLang="en-US" sz="2000" dirty="0">
              <a:solidFill>
                <a:schemeClr val="tx1"/>
              </a:solidFill>
              <a:latin typeface="宋体" panose="02010600030101010101" pitchFamily="2" charset="-122"/>
              <a:ea typeface="宋体" panose="02010600030101010101" pitchFamily="2" charset="-122"/>
            </a:endParaRPr>
          </a:p>
        </p:txBody>
      </p:sp>
      <p:grpSp>
        <p:nvGrpSpPr>
          <p:cNvPr id="4" name="Group 3"/>
          <p:cNvGrpSpPr/>
          <p:nvPr/>
        </p:nvGrpSpPr>
        <p:grpSpPr bwMode="auto">
          <a:xfrm>
            <a:off x="302196" y="2276872"/>
            <a:ext cx="4287990" cy="3608405"/>
            <a:chOff x="250" y="658"/>
            <a:chExt cx="2404" cy="2023"/>
          </a:xfrm>
        </p:grpSpPr>
        <p:pic>
          <p:nvPicPr>
            <p:cNvPr id="5" name="Picture 4" descr="birdview"/>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0" y="658"/>
              <a:ext cx="2404" cy="181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a:spLocks noChangeArrowheads="1"/>
            </p:cNvSpPr>
            <p:nvPr/>
          </p:nvSpPr>
          <p:spPr bwMode="auto">
            <a:xfrm>
              <a:off x="250" y="2489"/>
              <a:ext cx="78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b="0"/>
                <a:t>筑波大学全景</a:t>
              </a:r>
              <a:endParaRPr lang="zh-CN" altLang="en-US" sz="1400" b="0"/>
            </a:p>
          </p:txBody>
        </p:sp>
      </p:grpSp>
      <p:grpSp>
        <p:nvGrpSpPr>
          <p:cNvPr id="7" name="Group 6"/>
          <p:cNvGrpSpPr/>
          <p:nvPr/>
        </p:nvGrpSpPr>
        <p:grpSpPr bwMode="auto">
          <a:xfrm>
            <a:off x="4731352" y="2276872"/>
            <a:ext cx="4429124" cy="3643338"/>
            <a:chOff x="205" y="2971"/>
            <a:chExt cx="2449" cy="2023"/>
          </a:xfrm>
        </p:grpSpPr>
        <p:pic>
          <p:nvPicPr>
            <p:cNvPr id="8" name="Picture 7" descr="tsukuba%20park"/>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250" y="2971"/>
              <a:ext cx="2404" cy="18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a:spLocks noChangeArrowheads="1"/>
            </p:cNvSpPr>
            <p:nvPr/>
          </p:nvSpPr>
          <p:spPr bwMode="auto">
            <a:xfrm>
              <a:off x="205" y="4802"/>
              <a:ext cx="101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b="0"/>
                <a:t>筑波大学校园水景</a:t>
              </a:r>
              <a:endParaRPr lang="zh-CN" altLang="en-US" sz="1400" b="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0</TotalTime>
  <Words>9973</Words>
  <Application>WPS 演示</Application>
  <PresentationFormat>全屏显示(4:3)</PresentationFormat>
  <Paragraphs>641</Paragraphs>
  <Slides>77</Slides>
  <Notes>1</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77</vt:i4>
      </vt:variant>
    </vt:vector>
  </HeadingPairs>
  <TitlesOfParts>
    <vt:vector size="96" baseType="lpstr">
      <vt:lpstr>Arial</vt:lpstr>
      <vt:lpstr>宋体</vt:lpstr>
      <vt:lpstr>Wingdings</vt:lpstr>
      <vt:lpstr>Wingdings 2</vt:lpstr>
      <vt:lpstr>Verdana</vt:lpstr>
      <vt:lpstr>新宋体</vt:lpstr>
      <vt:lpstr>微软雅黑</vt:lpstr>
      <vt:lpstr>Calibri</vt:lpstr>
      <vt:lpstr>方正细圆简体</vt:lpstr>
      <vt:lpstr>Gill Sans MT</vt:lpstr>
      <vt:lpstr>华文中宋</vt:lpstr>
      <vt:lpstr>Arial Unicode MS</vt:lpstr>
      <vt:lpstr>Arial</vt:lpstr>
      <vt:lpstr>Song</vt:lpstr>
      <vt:lpstr>MS PGothic</vt:lpstr>
      <vt:lpstr>Adobe 繁黑體 Std B</vt:lpstr>
      <vt:lpstr>黑体</vt:lpstr>
      <vt:lpstr>Garamond</vt:lpstr>
      <vt:lpstr>夏至</vt:lpstr>
      <vt:lpstr>PowerPoint 演示文稿</vt:lpstr>
      <vt:lpstr>PowerPoint 演示文稿</vt:lpstr>
      <vt:lpstr>PowerPoint 演示文稿</vt:lpstr>
      <vt:lpstr>早期西方大学校园的起源 </vt:lpstr>
      <vt:lpstr>西方大学校园规划的原型1：方院 </vt:lpstr>
      <vt:lpstr>西方大学校园规划的原型2：轴线 </vt:lpstr>
      <vt:lpstr>PowerPoint 演示文稿</vt:lpstr>
      <vt:lpstr>PowerPoint 演示文稿</vt:lpstr>
      <vt:lpstr>     关注点：当代规划建设型大学校园：   新兴的现代大学是由政府、高校等多方合作，统一规划建设的，因此从一开始便规模宏伟，布局井然。 </vt:lpstr>
      <vt:lpstr>PowerPoint 演示文稿</vt:lpstr>
      <vt:lpstr>校园总体结构变化：“轴线+院落” </vt:lpstr>
      <vt:lpstr>PowerPoint 演示文稿</vt:lpstr>
      <vt:lpstr>PowerPoint 演示文稿</vt:lpstr>
      <vt:lpstr>PowerPoint 演示文稿</vt:lpstr>
      <vt:lpstr>PowerPoint 演示文稿</vt:lpstr>
      <vt:lpstr>   新校园结构模式化： “园林+轴线+组团”</vt:lpstr>
      <vt:lpstr>PowerPoint 演示文稿</vt:lpstr>
      <vt:lpstr>PowerPoint 演示文稿</vt:lpstr>
      <vt:lpstr>大规模校园功能分区的问题</vt:lpstr>
      <vt:lpstr>大规模校园功能分区的问题</vt:lpstr>
      <vt:lpstr>大规模校园功能分区的问题</vt:lpstr>
      <vt:lpstr>PowerPoint 演示文稿</vt:lpstr>
      <vt:lpstr>PowerPoint 演示文稿</vt:lpstr>
      <vt:lpstr>理工农组团</vt:lpstr>
      <vt:lpstr>PowerPoint 演示文稿</vt:lpstr>
      <vt:lpstr>PowerPoint 演示文稿</vt:lpstr>
      <vt:lpstr>PowerPoint 演示文稿</vt:lpstr>
      <vt:lpstr>全球城市竞争力</vt:lpstr>
      <vt:lpstr>高等教育的跨境流动</vt:lpstr>
      <vt:lpstr>多元化的大学组织</vt:lpstr>
      <vt:lpstr>大学经费多元化</vt:lpstr>
      <vt:lpstr>     大学参与国家创新体系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学科交叉：浙江大学紫金港校区西区概念竞赛</vt:lpstr>
      <vt:lpstr>PowerPoint 演示文稿</vt:lpstr>
      <vt:lpstr>PowerPoint 演示文稿</vt:lpstr>
      <vt:lpstr>PowerPoint 演示文稿</vt:lpstr>
      <vt:lpstr>PowerPoint 演示文稿</vt:lpstr>
      <vt:lpstr>PowerPoint 演示文稿</vt:lpstr>
      <vt:lpstr>PowerPoint 演示文稿</vt:lpstr>
      <vt:lpstr>校园规划的网络化</vt:lpstr>
      <vt:lpstr>校园规划的网络化</vt:lpstr>
      <vt:lpstr>新现象思考：网络化连接引发的均质化</vt:lpstr>
      <vt:lpstr>网络化连接的三个特点</vt:lpstr>
      <vt:lpstr>网络化连接通过重塑大学人际关系影响实体空间</vt:lpstr>
      <vt:lpstr>PowerPoint 演示文稿</vt:lpstr>
      <vt:lpstr>信息时代校园功能的通用化变得极为重要</vt:lpstr>
      <vt:lpstr>信息时代教学组团的通用化和复合化</vt:lpstr>
      <vt:lpstr>信息时代校园交通的扁平化</vt:lpstr>
      <vt:lpstr>去中心化：整体空间的均质化</vt:lpstr>
      <vt:lpstr>PowerPoint 演示文稿</vt:lpstr>
      <vt:lpstr>PowerPoint 演示文稿</vt:lpstr>
      <vt:lpstr>PowerPoint 演示文稿</vt:lpstr>
      <vt:lpstr>PowerPoint 演示文稿</vt:lpstr>
      <vt:lpstr>PowerPoint 演示文稿</vt:lpstr>
      <vt:lpstr>东区更新：重视多元的交往</vt:lpstr>
      <vt:lpstr>更新：交往化的服务空间</vt:lpstr>
      <vt:lpstr>信息化智能系统：从数字化向智慧化发展 </vt:lpstr>
      <vt:lpstr>绿色校园，生态节能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提倡屋顶绿化和垂直绿化</vt:lpstr>
      <vt:lpstr>大学功能的变化：        教育、教育＋研究、教育＋研究＋社会服务  新校区规划理念的变化：         弱化轴线、从院落到组团   信息时代的要求：        弱化中心、从中心园林到网络化  信息时代的校园规划更加需要创新       需要自由--生长--开放--均质的网络化校园空间</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dc:creator>
  <cp:lastModifiedBy>wrf</cp:lastModifiedBy>
  <cp:revision>130</cp:revision>
  <dcterms:created xsi:type="dcterms:W3CDTF">2016-10-18T02:16:00Z</dcterms:created>
  <dcterms:modified xsi:type="dcterms:W3CDTF">2019-03-23T01:46:56Z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2052-11.1.0.8515</vt:lpwstr>
  </property>
</Properties>
</file>